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319" r:id="rId2"/>
    <p:sldId id="257" r:id="rId3"/>
    <p:sldId id="307" r:id="rId4"/>
    <p:sldId id="277" r:id="rId5"/>
    <p:sldId id="320" r:id="rId6"/>
    <p:sldId id="321" r:id="rId7"/>
    <p:sldId id="324" r:id="rId8"/>
    <p:sldId id="325" r:id="rId9"/>
    <p:sldId id="322" r:id="rId10"/>
    <p:sldId id="323" r:id="rId11"/>
    <p:sldId id="326" r:id="rId12"/>
    <p:sldId id="331" r:id="rId13"/>
    <p:sldId id="327" r:id="rId14"/>
    <p:sldId id="328" r:id="rId15"/>
    <p:sldId id="329" r:id="rId16"/>
    <p:sldId id="317" r:id="rId17"/>
    <p:sldId id="318" r:id="rId18"/>
    <p:sldId id="330" r:id="rId19"/>
    <p:sldId id="31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Dionne" initials="MD" lastIdx="1" clrIdx="0">
    <p:extLst>
      <p:ext uri="{19B8F6BF-5375-455C-9EA6-DF929625EA0E}">
        <p15:presenceInfo xmlns:p15="http://schemas.microsoft.com/office/powerpoint/2012/main" userId="63b933f86be82a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524"/>
    <a:srgbClr val="96322A"/>
    <a:srgbClr val="C09200"/>
    <a:srgbClr val="FEC200"/>
    <a:srgbClr val="BC8F00"/>
    <a:srgbClr val="E518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93914" autoAdjust="0"/>
  </p:normalViewPr>
  <p:slideViewPr>
    <p:cSldViewPr snapToGrid="0">
      <p:cViewPr varScale="1">
        <p:scale>
          <a:sx n="87" d="100"/>
          <a:sy n="87" d="100"/>
        </p:scale>
        <p:origin x="200" y="57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56637-6FFE-4734-9800-7A942A45703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45C95AF-5494-427D-A9D8-C6F639224F91}">
      <dgm:prSet phldrT="[Text]" custT="1"/>
      <dgm:spPr>
        <a:solidFill>
          <a:srgbClr val="96322A"/>
        </a:solidFill>
      </dgm:spPr>
      <dgm:t>
        <a:bodyPr/>
        <a:lstStyle/>
        <a:p>
          <a:pPr algn="ct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Kate Yayla</a:t>
          </a:r>
          <a:endPar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dgm:t>
    </dgm:pt>
    <dgm:pt modelId="{C02A4772-184C-429B-AB08-BB0851D4D407}" type="parTrans" cxnId="{76F94ED7-6D9F-4CE2-B9B4-FC11464431A6}">
      <dgm:prSet/>
      <dgm:spPr/>
      <dgm:t>
        <a:bodyPr/>
        <a:lstStyle/>
        <a:p>
          <a:endParaRPr lang="en-US"/>
        </a:p>
      </dgm:t>
    </dgm:pt>
    <dgm:pt modelId="{40D65230-12D8-4C97-847B-15CA0B3B0A6F}" type="sibTrans" cxnId="{76F94ED7-6D9F-4CE2-B9B4-FC11464431A6}">
      <dgm:prSet/>
      <dgm:spPr/>
      <dgm:t>
        <a:bodyPr/>
        <a:lstStyle/>
        <a:p>
          <a:endParaRPr lang="en-US"/>
        </a:p>
      </dgm:t>
    </dgm:pt>
    <dgm:pt modelId="{B347B670-C154-41B9-A1A7-F02C1778252F}">
      <dgm:prSet phldrT="[Text]" custT="1"/>
      <dgm:spPr>
        <a:solidFill>
          <a:srgbClr val="96322A"/>
        </a:solidFill>
      </dgm:spPr>
      <dgm:t>
        <a:bodyPr/>
        <a:lstStyle/>
        <a:p>
          <a:pPr algn="ctr"/>
          <a:r>
            <a:rPr lang="en-US" sz="2400" dirty="0" err="1">
              <a:latin typeface="Microsoft Sans Serif" panose="020B0604020202020204" pitchFamily="34" charset="0"/>
              <a:ea typeface="Microsoft Sans Serif" panose="020B0604020202020204" pitchFamily="34" charset="0"/>
              <a:cs typeface="Microsoft Sans Serif" panose="020B0604020202020204" pitchFamily="34" charset="0"/>
            </a:rPr>
            <a:t>Saleha</a:t>
          </a: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 Ahmed</a:t>
          </a:r>
        </a:p>
      </dgm:t>
    </dgm:pt>
    <dgm:pt modelId="{12728D2B-B077-492B-B5E6-93DC02C5F1FA}" type="parTrans" cxnId="{DBA3D35B-6EDB-4984-8887-8194D209E3A3}">
      <dgm:prSet/>
      <dgm:spPr/>
      <dgm:t>
        <a:bodyPr/>
        <a:lstStyle/>
        <a:p>
          <a:endParaRPr lang="en-US"/>
        </a:p>
      </dgm:t>
    </dgm:pt>
    <dgm:pt modelId="{760EC123-94DA-4C7C-91B6-8C79A4141024}" type="sibTrans" cxnId="{DBA3D35B-6EDB-4984-8887-8194D209E3A3}">
      <dgm:prSet/>
      <dgm:spPr/>
      <dgm:t>
        <a:bodyPr/>
        <a:lstStyle/>
        <a:p>
          <a:endParaRPr lang="en-US"/>
        </a:p>
      </dgm:t>
    </dgm:pt>
    <dgm:pt modelId="{BA21973E-44AC-4B32-A052-C646DECB4126}">
      <dgm:prSet phldrT="[Text]" custT="1"/>
      <dgm:spPr>
        <a:solidFill>
          <a:srgbClr val="96322A"/>
        </a:solidFill>
      </dgm:spPr>
      <dgm:t>
        <a:bodyPr/>
        <a:lstStyle/>
        <a:p>
          <a:pPr algn="ct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Meet Kamal Kaur</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dgm:t>
    </dgm:pt>
    <dgm:pt modelId="{640960F2-3774-4B88-8BDE-982EE8BA8481}" type="parTrans" cxnId="{9BE182DA-D94C-44A8-BE11-371A03F64279}">
      <dgm:prSet/>
      <dgm:spPr/>
      <dgm:t>
        <a:bodyPr/>
        <a:lstStyle/>
        <a:p>
          <a:endParaRPr lang="en-US"/>
        </a:p>
      </dgm:t>
    </dgm:pt>
    <dgm:pt modelId="{358B68C0-A336-4069-B81C-AF8872E40842}" type="sibTrans" cxnId="{9BE182DA-D94C-44A8-BE11-371A03F64279}">
      <dgm:prSet/>
      <dgm:spPr/>
      <dgm:t>
        <a:bodyPr/>
        <a:lstStyle/>
        <a:p>
          <a:endParaRPr lang="en-US"/>
        </a:p>
      </dgm:t>
    </dgm:pt>
    <dgm:pt modelId="{CD88B88A-F6D4-496C-891A-33B0DB8D1980}">
      <dgm:prSet phldrT="[Text]" custT="1"/>
      <dgm:spPr>
        <a:solidFill>
          <a:srgbClr val="96322A"/>
        </a:solidFill>
      </dgm:spPr>
      <dgm:t>
        <a:bodyPr/>
        <a:lstStyle/>
        <a:p>
          <a:pPr algn="ct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Brian Johnson</a:t>
          </a:r>
          <a:endPar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endParaRPr>
        </a:p>
      </dgm:t>
    </dgm:pt>
    <dgm:pt modelId="{0F74A844-2B5A-4CC5-A892-0A72ACB63FE4}" type="parTrans" cxnId="{48F07CFA-901F-4502-9C60-9F29EE601572}">
      <dgm:prSet/>
      <dgm:spPr/>
      <dgm:t>
        <a:bodyPr/>
        <a:lstStyle/>
        <a:p>
          <a:endParaRPr lang="en-US"/>
        </a:p>
      </dgm:t>
    </dgm:pt>
    <dgm:pt modelId="{569E366C-0CA3-4880-A6A9-2FB3C6DA969D}" type="sibTrans" cxnId="{48F07CFA-901F-4502-9C60-9F29EE601572}">
      <dgm:prSet/>
      <dgm:spPr/>
      <dgm:t>
        <a:bodyPr/>
        <a:lstStyle/>
        <a:p>
          <a:endParaRPr lang="en-US"/>
        </a:p>
      </dgm:t>
    </dgm:pt>
    <dgm:pt modelId="{7120EE43-DED2-45B7-9559-1EA4172A6915}">
      <dgm:prSet phldrT="[Text]" custT="1"/>
      <dgm:spPr>
        <a:solidFill>
          <a:srgbClr val="96322A"/>
        </a:solidFill>
      </dgm:spPr>
      <dgm:t>
        <a:bodyPr/>
        <a:lstStyle/>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Jay Dhruv</a:t>
          </a:r>
        </a:p>
      </dgm:t>
    </dgm:pt>
    <dgm:pt modelId="{5F0CF807-9F20-4958-8B4F-52A9D71C19FD}" type="parTrans" cxnId="{AD6908AD-EEF1-404F-8CA2-446C629C663D}">
      <dgm:prSet/>
      <dgm:spPr/>
      <dgm:t>
        <a:bodyPr/>
        <a:lstStyle/>
        <a:p>
          <a:endParaRPr lang="en-US"/>
        </a:p>
      </dgm:t>
    </dgm:pt>
    <dgm:pt modelId="{05FDF43A-ABE5-4992-B9E0-1BAA67777816}" type="sibTrans" cxnId="{AD6908AD-EEF1-404F-8CA2-446C629C663D}">
      <dgm:prSet/>
      <dgm:spPr/>
      <dgm:t>
        <a:bodyPr/>
        <a:lstStyle/>
        <a:p>
          <a:endParaRPr lang="en-US"/>
        </a:p>
      </dgm:t>
    </dgm:pt>
    <dgm:pt modelId="{AB1CCB99-07EE-497B-99E5-2114E5B015B7}" type="pres">
      <dgm:prSet presAssocID="{D3B56637-6FFE-4734-9800-7A942A45703C}" presName="diagram" presStyleCnt="0">
        <dgm:presLayoutVars>
          <dgm:dir/>
          <dgm:resizeHandles val="exact"/>
        </dgm:presLayoutVars>
      </dgm:prSet>
      <dgm:spPr/>
    </dgm:pt>
    <dgm:pt modelId="{DA051886-3470-4803-B73F-502B93ABD84F}" type="pres">
      <dgm:prSet presAssocID="{CD88B88A-F6D4-496C-891A-33B0DB8D1980}" presName="node" presStyleLbl="node1" presStyleIdx="0" presStyleCnt="5" custLinFactX="100000" custLinFactY="13826" custLinFactNeighborX="113423" custLinFactNeighborY="100000">
        <dgm:presLayoutVars>
          <dgm:bulletEnabled val="1"/>
        </dgm:presLayoutVars>
      </dgm:prSet>
      <dgm:spPr/>
    </dgm:pt>
    <dgm:pt modelId="{7B0BAA57-0382-49A2-82A6-8EEA4AFFC462}" type="pres">
      <dgm:prSet presAssocID="{569E366C-0CA3-4880-A6A9-2FB3C6DA969D}" presName="sibTrans" presStyleCnt="0"/>
      <dgm:spPr/>
    </dgm:pt>
    <dgm:pt modelId="{416B2F5A-5E62-4FB9-A398-77AF8C183F11}" type="pres">
      <dgm:prSet presAssocID="{7120EE43-DED2-45B7-9559-1EA4172A6915}" presName="node" presStyleLbl="node1" presStyleIdx="1" presStyleCnt="5" custLinFactNeighborX="-70477" custLinFactNeighborY="1768">
        <dgm:presLayoutVars>
          <dgm:bulletEnabled val="1"/>
        </dgm:presLayoutVars>
      </dgm:prSet>
      <dgm:spPr/>
    </dgm:pt>
    <dgm:pt modelId="{B88FE66E-2883-4D50-9C1D-44EBFA27A133}" type="pres">
      <dgm:prSet presAssocID="{05FDF43A-ABE5-4992-B9E0-1BAA67777816}" presName="sibTrans" presStyleCnt="0"/>
      <dgm:spPr/>
    </dgm:pt>
    <dgm:pt modelId="{C390360F-A4FC-419B-8F03-4C961B165D00}" type="pres">
      <dgm:prSet presAssocID="{F45C95AF-5494-427D-A9D8-C6F639224F91}" presName="node" presStyleLbl="node1" presStyleIdx="2" presStyleCnt="5" custLinFactX="-12287" custLinFactY="14750" custLinFactNeighborX="-100000" custLinFactNeighborY="100000">
        <dgm:presLayoutVars>
          <dgm:bulletEnabled val="1"/>
        </dgm:presLayoutVars>
      </dgm:prSet>
      <dgm:spPr/>
    </dgm:pt>
    <dgm:pt modelId="{5855970C-1549-40BF-A014-AAE6EA7928C2}" type="pres">
      <dgm:prSet presAssocID="{40D65230-12D8-4C97-847B-15CA0B3B0A6F}" presName="sibTrans" presStyleCnt="0"/>
      <dgm:spPr/>
    </dgm:pt>
    <dgm:pt modelId="{BB8CD9CF-300D-4AEF-9601-7EF39963324C}" type="pres">
      <dgm:prSet presAssocID="{B347B670-C154-41B9-A1A7-F02C1778252F}" presName="node" presStyleLbl="node1" presStyleIdx="3" presStyleCnt="5" custLinFactNeighborX="-54091" custLinFactNeighborY="-2530">
        <dgm:presLayoutVars>
          <dgm:bulletEnabled val="1"/>
        </dgm:presLayoutVars>
      </dgm:prSet>
      <dgm:spPr/>
    </dgm:pt>
    <dgm:pt modelId="{A8F780CA-D360-40AA-A52C-B4D649045925}" type="pres">
      <dgm:prSet presAssocID="{760EC123-94DA-4C7C-91B6-8C79A4141024}" presName="sibTrans" presStyleCnt="0"/>
      <dgm:spPr/>
    </dgm:pt>
    <dgm:pt modelId="{D298A9FA-D96C-4876-9684-B4526A2C1C66}" type="pres">
      <dgm:prSet presAssocID="{BA21973E-44AC-4B32-A052-C646DECB4126}" presName="node" presStyleLbl="node1" presStyleIdx="4" presStyleCnt="5" custLinFactY="-14898" custLinFactNeighborX="-15034" custLinFactNeighborY="-100000">
        <dgm:presLayoutVars>
          <dgm:bulletEnabled val="1"/>
        </dgm:presLayoutVars>
      </dgm:prSet>
      <dgm:spPr/>
    </dgm:pt>
  </dgm:ptLst>
  <dgm:cxnLst>
    <dgm:cxn modelId="{4F74A702-3DDC-4F3A-8237-E9BD79FE1D20}" type="presOf" srcId="{B347B670-C154-41B9-A1A7-F02C1778252F}" destId="{BB8CD9CF-300D-4AEF-9601-7EF39963324C}" srcOrd="0" destOrd="0" presId="urn:microsoft.com/office/officeart/2005/8/layout/default"/>
    <dgm:cxn modelId="{B3D84F27-E83C-4A0F-8D58-A53D731D54AA}" type="presOf" srcId="{BA21973E-44AC-4B32-A052-C646DECB4126}" destId="{D298A9FA-D96C-4876-9684-B4526A2C1C66}" srcOrd="0" destOrd="0" presId="urn:microsoft.com/office/officeart/2005/8/layout/default"/>
    <dgm:cxn modelId="{C3872740-A617-4A5A-9AFB-0E137614EE4F}" type="presOf" srcId="{CD88B88A-F6D4-496C-891A-33B0DB8D1980}" destId="{DA051886-3470-4803-B73F-502B93ABD84F}" srcOrd="0" destOrd="0" presId="urn:microsoft.com/office/officeart/2005/8/layout/default"/>
    <dgm:cxn modelId="{2387A755-6E57-4DF4-8BD2-FCF441DFC952}" type="presOf" srcId="{D3B56637-6FFE-4734-9800-7A942A45703C}" destId="{AB1CCB99-07EE-497B-99E5-2114E5B015B7}" srcOrd="0" destOrd="0" presId="urn:microsoft.com/office/officeart/2005/8/layout/default"/>
    <dgm:cxn modelId="{DBA3D35B-6EDB-4984-8887-8194D209E3A3}" srcId="{D3B56637-6FFE-4734-9800-7A942A45703C}" destId="{B347B670-C154-41B9-A1A7-F02C1778252F}" srcOrd="3" destOrd="0" parTransId="{12728D2B-B077-492B-B5E6-93DC02C5F1FA}" sibTransId="{760EC123-94DA-4C7C-91B6-8C79A4141024}"/>
    <dgm:cxn modelId="{0689D393-BB09-4230-9CD3-91216E48EFA8}" type="presOf" srcId="{7120EE43-DED2-45B7-9559-1EA4172A6915}" destId="{416B2F5A-5E62-4FB9-A398-77AF8C183F11}" srcOrd="0" destOrd="0" presId="urn:microsoft.com/office/officeart/2005/8/layout/default"/>
    <dgm:cxn modelId="{6A9252AA-63C3-4924-BBC4-2CD22EA071C9}" type="presOf" srcId="{F45C95AF-5494-427D-A9D8-C6F639224F91}" destId="{C390360F-A4FC-419B-8F03-4C961B165D00}" srcOrd="0" destOrd="0" presId="urn:microsoft.com/office/officeart/2005/8/layout/default"/>
    <dgm:cxn modelId="{AD6908AD-EEF1-404F-8CA2-446C629C663D}" srcId="{D3B56637-6FFE-4734-9800-7A942A45703C}" destId="{7120EE43-DED2-45B7-9559-1EA4172A6915}" srcOrd="1" destOrd="0" parTransId="{5F0CF807-9F20-4958-8B4F-52A9D71C19FD}" sibTransId="{05FDF43A-ABE5-4992-B9E0-1BAA67777816}"/>
    <dgm:cxn modelId="{76F94ED7-6D9F-4CE2-B9B4-FC11464431A6}" srcId="{D3B56637-6FFE-4734-9800-7A942A45703C}" destId="{F45C95AF-5494-427D-A9D8-C6F639224F91}" srcOrd="2" destOrd="0" parTransId="{C02A4772-184C-429B-AB08-BB0851D4D407}" sibTransId="{40D65230-12D8-4C97-847B-15CA0B3B0A6F}"/>
    <dgm:cxn modelId="{9BE182DA-D94C-44A8-BE11-371A03F64279}" srcId="{D3B56637-6FFE-4734-9800-7A942A45703C}" destId="{BA21973E-44AC-4B32-A052-C646DECB4126}" srcOrd="4" destOrd="0" parTransId="{640960F2-3774-4B88-8BDE-982EE8BA8481}" sibTransId="{358B68C0-A336-4069-B81C-AF8872E40842}"/>
    <dgm:cxn modelId="{48F07CFA-901F-4502-9C60-9F29EE601572}" srcId="{D3B56637-6FFE-4734-9800-7A942A45703C}" destId="{CD88B88A-F6D4-496C-891A-33B0DB8D1980}" srcOrd="0" destOrd="0" parTransId="{0F74A844-2B5A-4CC5-A892-0A72ACB63FE4}" sibTransId="{569E366C-0CA3-4880-A6A9-2FB3C6DA969D}"/>
    <dgm:cxn modelId="{3286A586-381C-40D9-BF92-F88D38DE20A1}" type="presParOf" srcId="{AB1CCB99-07EE-497B-99E5-2114E5B015B7}" destId="{DA051886-3470-4803-B73F-502B93ABD84F}" srcOrd="0" destOrd="0" presId="urn:microsoft.com/office/officeart/2005/8/layout/default"/>
    <dgm:cxn modelId="{6153E77E-A851-48D9-960B-31976006F4BB}" type="presParOf" srcId="{AB1CCB99-07EE-497B-99E5-2114E5B015B7}" destId="{7B0BAA57-0382-49A2-82A6-8EEA4AFFC462}" srcOrd="1" destOrd="0" presId="urn:microsoft.com/office/officeart/2005/8/layout/default"/>
    <dgm:cxn modelId="{58CD3956-AD11-45ED-9D07-911202A0BF49}" type="presParOf" srcId="{AB1CCB99-07EE-497B-99E5-2114E5B015B7}" destId="{416B2F5A-5E62-4FB9-A398-77AF8C183F11}" srcOrd="2" destOrd="0" presId="urn:microsoft.com/office/officeart/2005/8/layout/default"/>
    <dgm:cxn modelId="{A439DBB3-BF96-48FD-94DA-AF9C31187B52}" type="presParOf" srcId="{AB1CCB99-07EE-497B-99E5-2114E5B015B7}" destId="{B88FE66E-2883-4D50-9C1D-44EBFA27A133}" srcOrd="3" destOrd="0" presId="urn:microsoft.com/office/officeart/2005/8/layout/default"/>
    <dgm:cxn modelId="{10E6532E-46CD-431D-8B10-DACC4DCC7B36}" type="presParOf" srcId="{AB1CCB99-07EE-497B-99E5-2114E5B015B7}" destId="{C390360F-A4FC-419B-8F03-4C961B165D00}" srcOrd="4" destOrd="0" presId="urn:microsoft.com/office/officeart/2005/8/layout/default"/>
    <dgm:cxn modelId="{358A0831-4A20-465F-9BB3-72F2745DDBB5}" type="presParOf" srcId="{AB1CCB99-07EE-497B-99E5-2114E5B015B7}" destId="{5855970C-1549-40BF-A014-AAE6EA7928C2}" srcOrd="5" destOrd="0" presId="urn:microsoft.com/office/officeart/2005/8/layout/default"/>
    <dgm:cxn modelId="{E5B14470-07F4-4085-A1E4-9BB434AA22B2}" type="presParOf" srcId="{AB1CCB99-07EE-497B-99E5-2114E5B015B7}" destId="{BB8CD9CF-300D-4AEF-9601-7EF39963324C}" srcOrd="6" destOrd="0" presId="urn:microsoft.com/office/officeart/2005/8/layout/default"/>
    <dgm:cxn modelId="{E89273CD-9C0D-4CB0-B237-002C1B8EEC4A}" type="presParOf" srcId="{AB1CCB99-07EE-497B-99E5-2114E5B015B7}" destId="{A8F780CA-D360-40AA-A52C-B4D649045925}" srcOrd="7" destOrd="0" presId="urn:microsoft.com/office/officeart/2005/8/layout/default"/>
    <dgm:cxn modelId="{FD5EA62F-3CAD-4F4D-B491-AAAC0A070872}" type="presParOf" srcId="{AB1CCB99-07EE-497B-99E5-2114E5B015B7}" destId="{D298A9FA-D96C-4876-9684-B4526A2C1C66}"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51886-3470-4803-B73F-502B93ABD84F}">
      <dsp:nvSpPr>
        <dsp:cNvPr id="0" name=""/>
        <dsp:cNvSpPr/>
      </dsp:nvSpPr>
      <dsp:spPr>
        <a:xfrm>
          <a:off x="4945691" y="2053738"/>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Brian Johnson</a:t>
          </a:r>
          <a:endParaRPr lang="en-US" sz="1400" kern="1200" dirty="0">
            <a:latin typeface="Microsoft Sans Serif" panose="020B0604020202020204" pitchFamily="34" charset="0"/>
            <a:ea typeface="Microsoft Sans Serif" panose="020B0604020202020204" pitchFamily="34" charset="0"/>
            <a:cs typeface="Microsoft Sans Serif" panose="020B0604020202020204" pitchFamily="34" charset="0"/>
          </a:endParaRPr>
        </a:p>
      </dsp:txBody>
      <dsp:txXfrm>
        <a:off x="4945691" y="2053738"/>
        <a:ext cx="2317318" cy="1390391"/>
      </dsp:txXfrm>
    </dsp:sp>
    <dsp:sp modelId="{416B2F5A-5E62-4FB9-A398-77AF8C183F11}">
      <dsp:nvSpPr>
        <dsp:cNvPr id="0" name=""/>
        <dsp:cNvSpPr/>
      </dsp:nvSpPr>
      <dsp:spPr>
        <a:xfrm>
          <a:off x="915873" y="495693"/>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Jay Dhruv</a:t>
          </a:r>
        </a:p>
      </dsp:txBody>
      <dsp:txXfrm>
        <a:off x="915873" y="495693"/>
        <a:ext cx="2317318" cy="1390391"/>
      </dsp:txXfrm>
    </dsp:sp>
    <dsp:sp modelId="{C390360F-A4FC-419B-8F03-4C961B165D00}">
      <dsp:nvSpPr>
        <dsp:cNvPr id="0" name=""/>
        <dsp:cNvSpPr/>
      </dsp:nvSpPr>
      <dsp:spPr>
        <a:xfrm>
          <a:off x="2496053" y="2066585"/>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Kate Yayla</a:t>
          </a:r>
          <a:endParaRPr lang="en-US" sz="3600" kern="1200" dirty="0">
            <a:latin typeface="Microsoft Sans Serif" panose="020B0604020202020204" pitchFamily="34" charset="0"/>
            <a:ea typeface="Microsoft Sans Serif" panose="020B0604020202020204" pitchFamily="34" charset="0"/>
            <a:cs typeface="Microsoft Sans Serif" panose="020B0604020202020204" pitchFamily="34" charset="0"/>
          </a:endParaRPr>
        </a:p>
      </dsp:txBody>
      <dsp:txXfrm>
        <a:off x="2496053" y="2066585"/>
        <a:ext cx="2317318" cy="1390391"/>
      </dsp:txXfrm>
    </dsp:sp>
    <dsp:sp modelId="{BB8CD9CF-300D-4AEF-9601-7EF39963324C}">
      <dsp:nvSpPr>
        <dsp:cNvPr id="0" name=""/>
        <dsp:cNvSpPr/>
      </dsp:nvSpPr>
      <dsp:spPr>
        <a:xfrm>
          <a:off x="21064" y="2058058"/>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Microsoft Sans Serif" panose="020B0604020202020204" pitchFamily="34" charset="0"/>
              <a:ea typeface="Microsoft Sans Serif" panose="020B0604020202020204" pitchFamily="34" charset="0"/>
              <a:cs typeface="Microsoft Sans Serif" panose="020B0604020202020204" pitchFamily="34" charset="0"/>
            </a:rPr>
            <a:t>Saleha</a:t>
          </a: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 Ahmed</a:t>
          </a:r>
        </a:p>
      </dsp:txBody>
      <dsp:txXfrm>
        <a:off x="21064" y="2058058"/>
        <a:ext cx="2317318" cy="1390391"/>
      </dsp:txXfrm>
    </dsp:sp>
    <dsp:sp modelId="{D298A9FA-D96C-4876-9684-B4526A2C1C66}">
      <dsp:nvSpPr>
        <dsp:cNvPr id="0" name=""/>
        <dsp:cNvSpPr/>
      </dsp:nvSpPr>
      <dsp:spPr>
        <a:xfrm>
          <a:off x="3475190" y="495703"/>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Meet Kamal Kaur</a:t>
          </a:r>
          <a:endParaRPr lang="en-US" kern="1200" dirty="0">
            <a:latin typeface="Microsoft Sans Serif" panose="020B0604020202020204" pitchFamily="34" charset="0"/>
            <a:ea typeface="Microsoft Sans Serif" panose="020B0604020202020204" pitchFamily="34" charset="0"/>
            <a:cs typeface="Microsoft Sans Serif" panose="020B0604020202020204" pitchFamily="34" charset="0"/>
          </a:endParaRPr>
        </a:p>
      </dsp:txBody>
      <dsp:txXfrm>
        <a:off x="3475190" y="495703"/>
        <a:ext cx="2317318" cy="139039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58F4C-6B1A-4901-9A19-260396C79F74}" type="datetimeFigureOut">
              <a:rPr lang="en-US" smtClean="0"/>
              <a:t>11/11/21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D02862-8E0D-4E4F-946D-71113BB3C307}" type="slidenum">
              <a:rPr lang="en-US" smtClean="0"/>
              <a:t>‹#›</a:t>
            </a:fld>
            <a:endParaRPr lang="en-US"/>
          </a:p>
        </p:txBody>
      </p:sp>
    </p:spTree>
    <p:extLst>
      <p:ext uri="{BB962C8B-B14F-4D97-AF65-F5344CB8AC3E}">
        <p14:creationId xmlns:p14="http://schemas.microsoft.com/office/powerpoint/2010/main" val="1875116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jaybdhruv" TargetMode="External"/><Relationship Id="rId7" Type="http://schemas.openxmlformats.org/officeDocument/2006/relationships/hyperlink" Target="https://github.com/saleha456"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github.com/Bjohnson08021/" TargetMode="External"/><Relationship Id="rId5" Type="http://schemas.openxmlformats.org/officeDocument/2006/relationships/hyperlink" Target="https://github.com/Kate-Yayla" TargetMode="External"/><Relationship Id="rId4" Type="http://schemas.openxmlformats.org/officeDocument/2006/relationships/hyperlink" Target="https://github.com/meetk5"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jaybdhruv" TargetMode="External"/><Relationship Id="rId7" Type="http://schemas.openxmlformats.org/officeDocument/2006/relationships/hyperlink" Target="https://github.com/saleha456"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github.com/Bjohnson08021/" TargetMode="External"/><Relationship Id="rId5" Type="http://schemas.openxmlformats.org/officeDocument/2006/relationships/hyperlink" Target="https://github.com/Kate-Yayla" TargetMode="External"/><Relationship Id="rId4" Type="http://schemas.openxmlformats.org/officeDocument/2006/relationships/hyperlink" Target="https://github.com/meetk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1</a:t>
            </a:fld>
            <a:endParaRPr lang="en-US"/>
          </a:p>
        </p:txBody>
      </p:sp>
    </p:spTree>
    <p:extLst>
      <p:ext uri="{BB962C8B-B14F-4D97-AF65-F5344CB8AC3E}">
        <p14:creationId xmlns:p14="http://schemas.microsoft.com/office/powerpoint/2010/main" val="3961909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CD02862-8E0D-4E4F-946D-71113BB3C307}" type="slidenum">
              <a:rPr lang="en-US" smtClean="0"/>
              <a:t>10</a:t>
            </a:fld>
            <a:endParaRPr lang="en-US"/>
          </a:p>
        </p:txBody>
      </p:sp>
    </p:spTree>
    <p:extLst>
      <p:ext uri="{BB962C8B-B14F-4D97-AF65-F5344CB8AC3E}">
        <p14:creationId xmlns:p14="http://schemas.microsoft.com/office/powerpoint/2010/main" val="2845180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CD02862-8E0D-4E4F-946D-71113BB3C307}" type="slidenum">
              <a:rPr lang="en-US" smtClean="0"/>
              <a:t>11</a:t>
            </a:fld>
            <a:endParaRPr lang="en-US"/>
          </a:p>
        </p:txBody>
      </p:sp>
    </p:spTree>
    <p:extLst>
      <p:ext uri="{BB962C8B-B14F-4D97-AF65-F5344CB8AC3E}">
        <p14:creationId xmlns:p14="http://schemas.microsoft.com/office/powerpoint/2010/main" val="3040710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CD02862-8E0D-4E4F-946D-71113BB3C307}" type="slidenum">
              <a:rPr lang="en-US" smtClean="0"/>
              <a:t>12</a:t>
            </a:fld>
            <a:endParaRPr lang="en-US"/>
          </a:p>
        </p:txBody>
      </p:sp>
    </p:spTree>
    <p:extLst>
      <p:ext uri="{BB962C8B-B14F-4D97-AF65-F5344CB8AC3E}">
        <p14:creationId xmlns:p14="http://schemas.microsoft.com/office/powerpoint/2010/main" val="2198706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13</a:t>
            </a:fld>
            <a:endParaRPr lang="en-US"/>
          </a:p>
        </p:txBody>
      </p:sp>
    </p:spTree>
    <p:extLst>
      <p:ext uri="{BB962C8B-B14F-4D97-AF65-F5344CB8AC3E}">
        <p14:creationId xmlns:p14="http://schemas.microsoft.com/office/powerpoint/2010/main" val="346633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14</a:t>
            </a:fld>
            <a:endParaRPr lang="en-US"/>
          </a:p>
        </p:txBody>
      </p:sp>
    </p:spTree>
    <p:extLst>
      <p:ext uri="{BB962C8B-B14F-4D97-AF65-F5344CB8AC3E}">
        <p14:creationId xmlns:p14="http://schemas.microsoft.com/office/powerpoint/2010/main" val="2378144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CD02862-8E0D-4E4F-946D-71113BB3C307}" type="slidenum">
              <a:rPr lang="en-US" smtClean="0"/>
              <a:t>15</a:t>
            </a:fld>
            <a:endParaRPr lang="en-US"/>
          </a:p>
        </p:txBody>
      </p:sp>
    </p:spTree>
    <p:extLst>
      <p:ext uri="{BB962C8B-B14F-4D97-AF65-F5344CB8AC3E}">
        <p14:creationId xmlns:p14="http://schemas.microsoft.com/office/powerpoint/2010/main" val="3460840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There was an option of a live </a:t>
            </a:r>
            <a:r>
              <a:rPr lang="en-US" dirty="0" err="1"/>
              <a:t>api</a:t>
            </a:r>
            <a:r>
              <a:rPr lang="en-US" dirty="0"/>
              <a:t> too but since that was updating continuously, that could break our code and also our dataset would be too large and make our web site slower (would also be not suitable for Heroku which we realized later).</a:t>
            </a:r>
          </a:p>
        </p:txBody>
      </p:sp>
      <p:sp>
        <p:nvSpPr>
          <p:cNvPr id="4" name="Slide Number Placeholder 3"/>
          <p:cNvSpPr>
            <a:spLocks noGrp="1"/>
          </p:cNvSpPr>
          <p:nvPr>
            <p:ph type="sldNum" sz="quarter" idx="5"/>
          </p:nvPr>
        </p:nvSpPr>
        <p:spPr/>
        <p:txBody>
          <a:bodyPr/>
          <a:lstStyle/>
          <a:p>
            <a:fld id="{4CD02862-8E0D-4E4F-946D-71113BB3C307}" type="slidenum">
              <a:rPr lang="en-US" smtClean="0"/>
              <a:t>16</a:t>
            </a:fld>
            <a:endParaRPr lang="en-US"/>
          </a:p>
        </p:txBody>
      </p:sp>
    </p:spTree>
    <p:extLst>
      <p:ext uri="{BB962C8B-B14F-4D97-AF65-F5344CB8AC3E}">
        <p14:creationId xmlns:p14="http://schemas.microsoft.com/office/powerpoint/2010/main" val="3692558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There was an option of a live </a:t>
            </a:r>
            <a:r>
              <a:rPr lang="en-US" dirty="0" err="1"/>
              <a:t>api</a:t>
            </a:r>
            <a:r>
              <a:rPr lang="en-US" dirty="0"/>
              <a:t> too but since that was updating continuously, that could break our code and also our dataset would be too large and make our web site slower (would also be not suitable for Heroku which we realized later).</a:t>
            </a:r>
          </a:p>
        </p:txBody>
      </p:sp>
      <p:sp>
        <p:nvSpPr>
          <p:cNvPr id="4" name="Slide Number Placeholder 3"/>
          <p:cNvSpPr>
            <a:spLocks noGrp="1"/>
          </p:cNvSpPr>
          <p:nvPr>
            <p:ph type="sldNum" sz="quarter" idx="5"/>
          </p:nvPr>
        </p:nvSpPr>
        <p:spPr/>
        <p:txBody>
          <a:bodyPr/>
          <a:lstStyle/>
          <a:p>
            <a:fld id="{4CD02862-8E0D-4E4F-946D-71113BB3C307}" type="slidenum">
              <a:rPr lang="en-US" smtClean="0"/>
              <a:t>17</a:t>
            </a:fld>
            <a:endParaRPr lang="en-US"/>
          </a:p>
        </p:txBody>
      </p:sp>
    </p:spTree>
    <p:extLst>
      <p:ext uri="{BB962C8B-B14F-4D97-AF65-F5344CB8AC3E}">
        <p14:creationId xmlns:p14="http://schemas.microsoft.com/office/powerpoint/2010/main" val="378115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CD02862-8E0D-4E4F-946D-71113BB3C307}" type="slidenum">
              <a:rPr lang="en-US" smtClean="0"/>
              <a:t>18</a:t>
            </a:fld>
            <a:endParaRPr lang="en-US"/>
          </a:p>
        </p:txBody>
      </p:sp>
    </p:spTree>
    <p:extLst>
      <p:ext uri="{BB962C8B-B14F-4D97-AF65-F5344CB8AC3E}">
        <p14:creationId xmlns:p14="http://schemas.microsoft.com/office/powerpoint/2010/main" val="1683573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PATCH</a:t>
            </a:r>
          </a:p>
          <a:p>
            <a:pPr algn="l">
              <a:buFont typeface="Arial" panose="020B0604020202020204" pitchFamily="34" charset="0"/>
              <a:buChar char="•"/>
            </a:pPr>
            <a:r>
              <a:rPr lang="en-US" b="0" i="0" u="none" strike="noStrike" dirty="0">
                <a:solidFill>
                  <a:srgbClr val="24292F"/>
                </a:solidFill>
                <a:effectLst/>
                <a:latin typeface="-apple-system"/>
                <a:hlinkClick r:id="rId3"/>
              </a:rPr>
              <a:t>Jay Dhruv</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4"/>
              </a:rPr>
              <a:t>Meet K Kaur </a:t>
            </a:r>
            <a:r>
              <a:rPr lang="en-US" b="0" i="0" u="none" strike="noStrike" dirty="0" err="1">
                <a:solidFill>
                  <a:srgbClr val="24292F"/>
                </a:solidFill>
                <a:effectLst/>
                <a:latin typeface="-apple-system"/>
                <a:hlinkClick r:id="rId4"/>
              </a:rPr>
              <a:t>Sahni</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5"/>
              </a:rPr>
              <a:t>Kate Yayla</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6"/>
              </a:rPr>
              <a:t>Brian Johnson</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err="1">
                <a:solidFill>
                  <a:srgbClr val="24292F"/>
                </a:solidFill>
                <a:effectLst/>
                <a:latin typeface="-apple-system"/>
                <a:hlinkClick r:id="rId7"/>
              </a:rPr>
              <a:t>Saleha</a:t>
            </a:r>
            <a:r>
              <a:rPr lang="en-US" b="0" i="0" u="none" strike="noStrike" dirty="0">
                <a:solidFill>
                  <a:srgbClr val="24292F"/>
                </a:solidFill>
                <a:effectLst/>
                <a:latin typeface="-apple-system"/>
                <a:hlinkClick r:id="rId7"/>
              </a:rPr>
              <a:t> Ahmed</a:t>
            </a:r>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19</a:t>
            </a:fld>
            <a:endParaRPr lang="en-US"/>
          </a:p>
        </p:txBody>
      </p:sp>
    </p:spTree>
    <p:extLst>
      <p:ext uri="{BB962C8B-B14F-4D97-AF65-F5344CB8AC3E}">
        <p14:creationId xmlns:p14="http://schemas.microsoft.com/office/powerpoint/2010/main" val="735110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PATCH</a:t>
            </a:r>
          </a:p>
          <a:p>
            <a:pPr algn="l">
              <a:buFont typeface="Arial" panose="020B0604020202020204" pitchFamily="34" charset="0"/>
              <a:buChar char="•"/>
            </a:pPr>
            <a:r>
              <a:rPr lang="en-US" b="0" i="0" u="none" strike="noStrike" dirty="0">
                <a:solidFill>
                  <a:srgbClr val="24292F"/>
                </a:solidFill>
                <a:effectLst/>
                <a:latin typeface="-apple-system"/>
                <a:hlinkClick r:id="rId3"/>
              </a:rPr>
              <a:t>Jay Dhruv</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4"/>
              </a:rPr>
              <a:t>Meet K Kaur </a:t>
            </a:r>
            <a:r>
              <a:rPr lang="en-US" b="0" i="0" u="none" strike="noStrike" dirty="0" err="1">
                <a:solidFill>
                  <a:srgbClr val="24292F"/>
                </a:solidFill>
                <a:effectLst/>
                <a:latin typeface="-apple-system"/>
                <a:hlinkClick r:id="rId4"/>
              </a:rPr>
              <a:t>Sahni</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5"/>
              </a:rPr>
              <a:t>Kate Yayla</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6"/>
              </a:rPr>
              <a:t>Brian Johnson</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err="1">
                <a:solidFill>
                  <a:srgbClr val="24292F"/>
                </a:solidFill>
                <a:effectLst/>
                <a:latin typeface="-apple-system"/>
                <a:hlinkClick r:id="rId7"/>
              </a:rPr>
              <a:t>Saleha</a:t>
            </a:r>
            <a:r>
              <a:rPr lang="en-US" b="0" i="0" u="none" strike="noStrike" dirty="0">
                <a:solidFill>
                  <a:srgbClr val="24292F"/>
                </a:solidFill>
                <a:effectLst/>
                <a:latin typeface="-apple-system"/>
                <a:hlinkClick r:id="rId7"/>
              </a:rPr>
              <a:t> Ahmed</a:t>
            </a:r>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2</a:t>
            </a:fld>
            <a:endParaRPr lang="en-US"/>
          </a:p>
        </p:txBody>
      </p:sp>
    </p:spTree>
    <p:extLst>
      <p:ext uri="{BB962C8B-B14F-4D97-AF65-F5344CB8AC3E}">
        <p14:creationId xmlns:p14="http://schemas.microsoft.com/office/powerpoint/2010/main" val="327805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used the above technology throughout.</a:t>
            </a:r>
          </a:p>
        </p:txBody>
      </p:sp>
      <p:sp>
        <p:nvSpPr>
          <p:cNvPr id="4" name="Slide Number Placeholder 3"/>
          <p:cNvSpPr>
            <a:spLocks noGrp="1"/>
          </p:cNvSpPr>
          <p:nvPr>
            <p:ph type="sldNum" sz="quarter" idx="5"/>
          </p:nvPr>
        </p:nvSpPr>
        <p:spPr/>
        <p:txBody>
          <a:bodyPr/>
          <a:lstStyle/>
          <a:p>
            <a:fld id="{4CD02862-8E0D-4E4F-946D-71113BB3C307}" type="slidenum">
              <a:rPr lang="en-US" smtClean="0"/>
              <a:t>3</a:t>
            </a:fld>
            <a:endParaRPr lang="en-US"/>
          </a:p>
        </p:txBody>
      </p:sp>
    </p:spTree>
    <p:extLst>
      <p:ext uri="{BB962C8B-B14F-4D97-AF65-F5344CB8AC3E}">
        <p14:creationId xmlns:p14="http://schemas.microsoft.com/office/powerpoint/2010/main" val="111640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PATCH</a:t>
            </a:r>
          </a:p>
          <a:p>
            <a:endParaRPr lang="en-US" dirty="0"/>
          </a:p>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4</a:t>
            </a:fld>
            <a:endParaRPr lang="en-US"/>
          </a:p>
        </p:txBody>
      </p:sp>
    </p:spTree>
    <p:extLst>
      <p:ext uri="{BB962C8B-B14F-4D97-AF65-F5344CB8AC3E}">
        <p14:creationId xmlns:p14="http://schemas.microsoft.com/office/powerpoint/2010/main" val="209689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5</a:t>
            </a:fld>
            <a:endParaRPr lang="en-US"/>
          </a:p>
        </p:txBody>
      </p:sp>
    </p:spTree>
    <p:extLst>
      <p:ext uri="{BB962C8B-B14F-4D97-AF65-F5344CB8AC3E}">
        <p14:creationId xmlns:p14="http://schemas.microsoft.com/office/powerpoint/2010/main" val="4054870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CD02862-8E0D-4E4F-946D-71113BB3C307}" type="slidenum">
              <a:rPr lang="en-US" smtClean="0"/>
              <a:t>6</a:t>
            </a:fld>
            <a:endParaRPr lang="en-US"/>
          </a:p>
        </p:txBody>
      </p:sp>
    </p:spTree>
    <p:extLst>
      <p:ext uri="{BB962C8B-B14F-4D97-AF65-F5344CB8AC3E}">
        <p14:creationId xmlns:p14="http://schemas.microsoft.com/office/powerpoint/2010/main" val="345476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CD02862-8E0D-4E4F-946D-71113BB3C307}" type="slidenum">
              <a:rPr lang="en-US" smtClean="0"/>
              <a:t>7</a:t>
            </a:fld>
            <a:endParaRPr lang="en-US"/>
          </a:p>
        </p:txBody>
      </p:sp>
    </p:spTree>
    <p:extLst>
      <p:ext uri="{BB962C8B-B14F-4D97-AF65-F5344CB8AC3E}">
        <p14:creationId xmlns:p14="http://schemas.microsoft.com/office/powerpoint/2010/main" val="91874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CD02862-8E0D-4E4F-946D-71113BB3C307}" type="slidenum">
              <a:rPr lang="en-US" smtClean="0"/>
              <a:t>8</a:t>
            </a:fld>
            <a:endParaRPr lang="en-US"/>
          </a:p>
        </p:txBody>
      </p:sp>
    </p:spTree>
    <p:extLst>
      <p:ext uri="{BB962C8B-B14F-4D97-AF65-F5344CB8AC3E}">
        <p14:creationId xmlns:p14="http://schemas.microsoft.com/office/powerpoint/2010/main" val="2052691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CD02862-8E0D-4E4F-946D-71113BB3C307}" type="slidenum">
              <a:rPr lang="en-US" smtClean="0"/>
              <a:t>9</a:t>
            </a:fld>
            <a:endParaRPr lang="en-US"/>
          </a:p>
        </p:txBody>
      </p:sp>
    </p:spTree>
    <p:extLst>
      <p:ext uri="{BB962C8B-B14F-4D97-AF65-F5344CB8AC3E}">
        <p14:creationId xmlns:p14="http://schemas.microsoft.com/office/powerpoint/2010/main" val="80411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262FCB-144E-4C2C-9C33-C30271442828}" type="datetime1">
              <a:rPr lang="en-US" smtClean="0"/>
              <a:t>11/11/21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373970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4C140-DF75-4380-9C8E-9992C6E46E80}" type="datetime1">
              <a:rPr lang="en-US" smtClean="0"/>
              <a:t>11/11/21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901609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AEB25D-18AF-49A6-AD83-E3B83664264C}" type="datetime1">
              <a:rPr lang="en-US" smtClean="0"/>
              <a:t>11/11/21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4025107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75C0F-C00D-4E38-946D-38F662D7F390}" type="datetime1">
              <a:rPr lang="en-US" smtClean="0"/>
              <a:t>11/11/21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2862568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CB9244-CD47-4B16-B9A6-FB990AC52DF2}" type="datetime1">
              <a:rPr lang="en-US" smtClean="0"/>
              <a:t>11/11/21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317271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DD4856-0109-481C-B401-2ECB925347D6}" type="datetime1">
              <a:rPr lang="en-US" smtClean="0"/>
              <a:t>11/11/21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190041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6CE70-0FBB-4DF0-802B-91AC1C6D1A4F}" type="datetime1">
              <a:rPr lang="en-US" smtClean="0"/>
              <a:t>11/11/21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4290133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2B8F73-210B-4A22-833A-5580414E4C46}" type="datetime1">
              <a:rPr lang="en-US" smtClean="0"/>
              <a:t>11/11/21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25289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35924-FA68-4CB0-9782-47F7D0BC7BDD}" type="datetime1">
              <a:rPr lang="en-US" smtClean="0"/>
              <a:t>11/11/21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191707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55C806-5CDF-467F-B76D-B14EFF38065E}" type="datetime1">
              <a:rPr lang="en-US" smtClean="0"/>
              <a:t>11/11/21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2344902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C70507-B710-41E9-850F-3E50D7BCBEF7}" type="datetime1">
              <a:rPr lang="en-US" smtClean="0"/>
              <a:t>11/11/21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4563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7C2AB-5ABD-457B-B3E5-8FC105D7C963}" type="datetime1">
              <a:rPr lang="en-US" smtClean="0"/>
              <a:t>11/11/21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D03CB1-4DB3-405C-876B-B27AD0EBE084}" type="slidenum">
              <a:rPr lang="en-US" smtClean="0"/>
              <a:t>‹#›</a:t>
            </a:fld>
            <a:endParaRPr lang="en-US"/>
          </a:p>
        </p:txBody>
      </p:sp>
    </p:spTree>
    <p:extLst>
      <p:ext uri="{BB962C8B-B14F-4D97-AF65-F5344CB8AC3E}">
        <p14:creationId xmlns:p14="http://schemas.microsoft.com/office/powerpoint/2010/main" val="1607106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hyperlink" Target="https://github.com/meetk5/Team-Project4"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audio" Target="../media/audio1.wav"/><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image" Target="../media/image2.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notesSlide" Target="../notesSlides/notesSlide3.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tiff"/><Relationship Id="rId5" Type="http://schemas.openxmlformats.org/officeDocument/2006/relationships/image" Target="../media/image16.jpeg"/><Relationship Id="rId4" Type="http://schemas.openxmlformats.org/officeDocument/2006/relationships/image" Target="../media/image17.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rgbClr val="96322A"/>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380A0-F828-40F6-ABA0-CB684060C995}"/>
              </a:ext>
            </a:extLst>
          </p:cNvPr>
          <p:cNvPicPr>
            <a:picLocks noChangeAspect="1"/>
          </p:cNvPicPr>
          <p:nvPr/>
        </p:nvPicPr>
        <p:blipFill>
          <a:blip r:embed="rId3"/>
          <a:stretch>
            <a:fillRect/>
          </a:stretch>
        </p:blipFill>
        <p:spPr>
          <a:xfrm>
            <a:off x="1524001" y="266843"/>
            <a:ext cx="9143999" cy="6324314"/>
          </a:xfrm>
          <a:prstGeom prst="rect">
            <a:avLst/>
          </a:prstGeom>
        </p:spPr>
      </p:pic>
      <p:sp>
        <p:nvSpPr>
          <p:cNvPr id="6" name="TextBox 5">
            <a:extLst>
              <a:ext uri="{FF2B5EF4-FFF2-40B4-BE49-F238E27FC236}">
                <a16:creationId xmlns:a16="http://schemas.microsoft.com/office/drawing/2014/main" id="{450BAF91-4632-4A48-A0BC-20AB5D0D29E5}"/>
              </a:ext>
            </a:extLst>
          </p:cNvPr>
          <p:cNvSpPr txBox="1"/>
          <p:nvPr/>
        </p:nvSpPr>
        <p:spPr>
          <a:xfrm>
            <a:off x="1998919" y="4048026"/>
            <a:ext cx="5529215" cy="2000548"/>
          </a:xfrm>
          <a:prstGeom prst="rect">
            <a:avLst/>
          </a:prstGeom>
          <a:pattFill prst="pct10">
            <a:fgClr>
              <a:schemeClr val="bg1"/>
            </a:fgClr>
            <a:bgClr>
              <a:schemeClr val="bg1">
                <a:lumMod val="85000"/>
              </a:schemeClr>
            </a:bgClr>
          </a:pattFill>
          <a:ln>
            <a:solidFill>
              <a:srgbClr val="FF0000"/>
            </a:solidFill>
          </a:ln>
          <a:effectLst>
            <a:glow rad="139700">
              <a:schemeClr val="accent2">
                <a:satMod val="175000"/>
                <a:alpha val="40000"/>
              </a:schemeClr>
            </a:glow>
            <a:innerShdw blurRad="114300">
              <a:prstClr val="black"/>
            </a:innerShdw>
          </a:effectLst>
          <a:scene3d>
            <a:camera prst="orthographicFront"/>
            <a:lightRig rig="threePt" dir="t"/>
          </a:scene3d>
          <a:sp3d>
            <a:bevelT prst="relaxedInset"/>
          </a:sp3d>
        </p:spPr>
        <p:txBody>
          <a:bodyPr wrap="square" rtlCol="0">
            <a:spAutoFit/>
          </a:bodyPr>
          <a:lstStyle/>
          <a:p>
            <a:r>
              <a:rPr lang="en-US" sz="2800" b="1" dirty="0">
                <a:latin typeface="Microsoft Sans Serif" panose="020B0604020202020204" pitchFamily="34" charset="0"/>
                <a:ea typeface="Microsoft Sans Serif" panose="020B0604020202020204" pitchFamily="34" charset="0"/>
                <a:cs typeface="Microsoft Sans Serif" panose="020B0604020202020204" pitchFamily="34" charset="0"/>
              </a:rPr>
              <a:t>Rutgers Data Science Bootcamp</a:t>
            </a:r>
          </a:p>
          <a:p>
            <a:endParaRPr lang="en-US" sz="2400" i="1"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Final Project: </a:t>
            </a:r>
            <a:r>
              <a:rPr lang="en-US" sz="2400" b="1" dirty="0">
                <a:solidFill>
                  <a:srgbClr val="96322A"/>
                </a:solidFill>
                <a:latin typeface="Microsoft Sans Serif" panose="020B0604020202020204" pitchFamily="34" charset="0"/>
                <a:ea typeface="Microsoft Sans Serif" panose="020B0604020202020204" pitchFamily="34" charset="0"/>
                <a:cs typeface="Microsoft Sans Serif" panose="020B0604020202020204" pitchFamily="34" charset="0"/>
              </a:rPr>
              <a:t>The Couch Vibes</a:t>
            </a:r>
          </a:p>
          <a:p>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Nov 11, 2021</a:t>
            </a:r>
          </a:p>
        </p:txBody>
      </p:sp>
      <p:sp>
        <p:nvSpPr>
          <p:cNvPr id="2" name="Slide Number Placeholder 1">
            <a:extLst>
              <a:ext uri="{FF2B5EF4-FFF2-40B4-BE49-F238E27FC236}">
                <a16:creationId xmlns:a16="http://schemas.microsoft.com/office/drawing/2014/main" id="{0C20A05A-1E61-419B-8225-50C27E807A0F}"/>
              </a:ext>
            </a:extLst>
          </p:cNvPr>
          <p:cNvSpPr>
            <a:spLocks noGrp="1"/>
          </p:cNvSpPr>
          <p:nvPr>
            <p:ph type="sldNum" sz="quarter" idx="12"/>
          </p:nvPr>
        </p:nvSpPr>
        <p:spPr/>
        <p:txBody>
          <a:bodyPr/>
          <a:lstStyle/>
          <a:p>
            <a:fld id="{2BD03CB1-4DB3-405C-876B-B27AD0EBE084}" type="slidenum">
              <a:rPr lang="en-US" smtClean="0"/>
              <a:t>1</a:t>
            </a:fld>
            <a:endParaRPr lang="en-US"/>
          </a:p>
        </p:txBody>
      </p:sp>
    </p:spTree>
    <p:extLst>
      <p:ext uri="{BB962C8B-B14F-4D97-AF65-F5344CB8AC3E}">
        <p14:creationId xmlns:p14="http://schemas.microsoft.com/office/powerpoint/2010/main" val="4290007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5F256-F5E5-C446-BDBD-E527D6F48104}"/>
              </a:ext>
            </a:extLst>
          </p:cNvPr>
          <p:cNvSpPr>
            <a:spLocks noGrp="1"/>
          </p:cNvSpPr>
          <p:nvPr>
            <p:ph type="sldNum" sz="quarter" idx="12"/>
          </p:nvPr>
        </p:nvSpPr>
        <p:spPr/>
        <p:txBody>
          <a:bodyPr/>
          <a:lstStyle/>
          <a:p>
            <a:fld id="{2BD03CB1-4DB3-405C-876B-B27AD0EBE084}" type="slidenum">
              <a:rPr lang="en-US" smtClean="0"/>
              <a:t>10</a:t>
            </a:fld>
            <a:endParaRPr lang="en-US"/>
          </a:p>
        </p:txBody>
      </p:sp>
      <p:sp>
        <p:nvSpPr>
          <p:cNvPr id="5" name="Title 1">
            <a:extLst>
              <a:ext uri="{FF2B5EF4-FFF2-40B4-BE49-F238E27FC236}">
                <a16:creationId xmlns:a16="http://schemas.microsoft.com/office/drawing/2014/main" id="{B2E263B2-3E4F-124E-AD44-6E4AF389583B}"/>
              </a:ext>
            </a:extLst>
          </p:cNvPr>
          <p:cNvSpPr>
            <a:spLocks noGrp="1"/>
          </p:cNvSpPr>
          <p:nvPr>
            <p:ph type="title"/>
          </p:nvPr>
        </p:nvSpPr>
        <p:spPr>
          <a:xfrm>
            <a:off x="838200" y="464877"/>
            <a:ext cx="10515600" cy="1325563"/>
          </a:xfrm>
          <a:solidFill>
            <a:srgbClr val="96322A"/>
          </a:solidFill>
        </p:spPr>
        <p:txBody>
          <a:bodyPr>
            <a:normAutofit/>
          </a:bodyPr>
          <a:lstStyle/>
          <a:p>
            <a:pPr algn="ctr"/>
            <a:r>
              <a:rPr lang="en-US" sz="320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Model Comparison for Show Success Predictor</a:t>
            </a:r>
            <a:endParaRPr lang="en-US" sz="3200" dirty="0">
              <a:solidFill>
                <a:schemeClr val="bg1"/>
              </a:solidFill>
            </a:endParaRPr>
          </a:p>
        </p:txBody>
      </p:sp>
      <p:pic>
        <p:nvPicPr>
          <p:cNvPr id="7" name="Content Placeholder 6" descr="A picture containing text&#10;&#10;Description automatically generated">
            <a:extLst>
              <a:ext uri="{FF2B5EF4-FFF2-40B4-BE49-F238E27FC236}">
                <a16:creationId xmlns:a16="http://schemas.microsoft.com/office/drawing/2014/main" id="{83281B83-107D-FE4F-941B-338DF40BD56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44452" y="1897726"/>
            <a:ext cx="5503096" cy="4960274"/>
          </a:xfrm>
        </p:spPr>
      </p:pic>
      <p:sp>
        <p:nvSpPr>
          <p:cNvPr id="8" name="TextBox 7">
            <a:extLst>
              <a:ext uri="{FF2B5EF4-FFF2-40B4-BE49-F238E27FC236}">
                <a16:creationId xmlns:a16="http://schemas.microsoft.com/office/drawing/2014/main" id="{C73D7721-8C45-7F47-AECA-44940AD5A28A}"/>
              </a:ext>
            </a:extLst>
          </p:cNvPr>
          <p:cNvSpPr txBox="1"/>
          <p:nvPr/>
        </p:nvSpPr>
        <p:spPr>
          <a:xfrm>
            <a:off x="6659281" y="1946452"/>
            <a:ext cx="2188268" cy="646331"/>
          </a:xfrm>
          <a:prstGeom prst="rect">
            <a:avLst/>
          </a:prstGeom>
          <a:solidFill>
            <a:schemeClr val="tx1"/>
          </a:solidFill>
        </p:spPr>
        <p:txBody>
          <a:bodyPr wrap="square" rtlCol="0">
            <a:spAutoFit/>
          </a:bodyPr>
          <a:lstStyle/>
          <a:p>
            <a:r>
              <a:rPr lang="en-US" sz="3600" b="1" dirty="0">
                <a:solidFill>
                  <a:schemeClr val="bg1"/>
                </a:solidFill>
              </a:rPr>
              <a:t>Regressor</a:t>
            </a:r>
          </a:p>
        </p:txBody>
      </p:sp>
    </p:spTree>
    <p:extLst>
      <p:ext uri="{BB962C8B-B14F-4D97-AF65-F5344CB8AC3E}">
        <p14:creationId xmlns:p14="http://schemas.microsoft.com/office/powerpoint/2010/main" val="2578836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5F256-F5E5-C446-BDBD-E527D6F48104}"/>
              </a:ext>
            </a:extLst>
          </p:cNvPr>
          <p:cNvSpPr>
            <a:spLocks noGrp="1"/>
          </p:cNvSpPr>
          <p:nvPr>
            <p:ph type="sldNum" sz="quarter" idx="12"/>
          </p:nvPr>
        </p:nvSpPr>
        <p:spPr/>
        <p:txBody>
          <a:bodyPr/>
          <a:lstStyle/>
          <a:p>
            <a:fld id="{2BD03CB1-4DB3-405C-876B-B27AD0EBE084}" type="slidenum">
              <a:rPr lang="en-US" smtClean="0"/>
              <a:t>11</a:t>
            </a:fld>
            <a:endParaRPr lang="en-US"/>
          </a:p>
        </p:txBody>
      </p:sp>
      <p:sp>
        <p:nvSpPr>
          <p:cNvPr id="5" name="Title 1">
            <a:extLst>
              <a:ext uri="{FF2B5EF4-FFF2-40B4-BE49-F238E27FC236}">
                <a16:creationId xmlns:a16="http://schemas.microsoft.com/office/drawing/2014/main" id="{B2E263B2-3E4F-124E-AD44-6E4AF389583B}"/>
              </a:ext>
            </a:extLst>
          </p:cNvPr>
          <p:cNvSpPr>
            <a:spLocks noGrp="1"/>
          </p:cNvSpPr>
          <p:nvPr>
            <p:ph type="title"/>
          </p:nvPr>
        </p:nvSpPr>
        <p:spPr>
          <a:xfrm>
            <a:off x="838200" y="464877"/>
            <a:ext cx="10515600" cy="1325563"/>
          </a:xfrm>
          <a:solidFill>
            <a:srgbClr val="96322A"/>
          </a:solidFill>
        </p:spPr>
        <p:txBody>
          <a:bodyPr>
            <a:normAutofit/>
          </a:bodyPr>
          <a:lstStyle/>
          <a:p>
            <a:pPr algn="ctr"/>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Steps for Show Success Predictor Model</a:t>
            </a:r>
            <a:endParaRPr lang="en-US" sz="3200" dirty="0">
              <a:solidFill>
                <a:schemeClr val="bg1"/>
              </a:solidFill>
            </a:endParaRPr>
          </a:p>
        </p:txBody>
      </p:sp>
      <p:sp>
        <p:nvSpPr>
          <p:cNvPr id="14" name="Content Placeholder 13">
            <a:extLst>
              <a:ext uri="{FF2B5EF4-FFF2-40B4-BE49-F238E27FC236}">
                <a16:creationId xmlns:a16="http://schemas.microsoft.com/office/drawing/2014/main" id="{7A2FF252-B30A-534D-92EC-FEE6044A50D1}"/>
              </a:ext>
            </a:extLst>
          </p:cNvPr>
          <p:cNvSpPr>
            <a:spLocks noGrp="1"/>
          </p:cNvSpPr>
          <p:nvPr>
            <p:ph idx="1"/>
          </p:nvPr>
        </p:nvSpPr>
        <p:spPr>
          <a:xfrm>
            <a:off x="838200" y="1825625"/>
            <a:ext cx="10515600" cy="4895850"/>
          </a:xfrm>
          <a:solidFill>
            <a:schemeClr val="bg1"/>
          </a:solidFill>
        </p:spPr>
        <p:txBody>
          <a:bodyPr>
            <a:normAutofit fontScale="92500" lnSpcReduction="20000"/>
          </a:bodyPr>
          <a:lstStyle/>
          <a:p>
            <a:pPr marL="514350" indent="-514350">
              <a:buAutoNum type="arabicPeriod"/>
            </a:pPr>
            <a:r>
              <a:rPr lang="en-US" dirty="0"/>
              <a:t>Data Cleaning</a:t>
            </a:r>
          </a:p>
          <a:p>
            <a:pPr lvl="1"/>
            <a:r>
              <a:rPr lang="en-US" sz="1800" dirty="0"/>
              <a:t>Removing extraneous columns</a:t>
            </a:r>
          </a:p>
          <a:p>
            <a:pPr lvl="1"/>
            <a:r>
              <a:rPr lang="en-US" sz="1800" dirty="0"/>
              <a:t>Null values</a:t>
            </a:r>
          </a:p>
          <a:p>
            <a:pPr lvl="1"/>
            <a:r>
              <a:rPr lang="en-US" sz="1800" dirty="0"/>
              <a:t>Duplicates</a:t>
            </a:r>
          </a:p>
          <a:p>
            <a:pPr lvl="1"/>
            <a:r>
              <a:rPr lang="en-US" sz="1800" dirty="0"/>
              <a:t>Merging datasets by grouping shows</a:t>
            </a:r>
          </a:p>
          <a:p>
            <a:pPr marL="514350" indent="-514350">
              <a:buAutoNum type="arabicPeriod"/>
            </a:pPr>
            <a:r>
              <a:rPr lang="en-US" dirty="0"/>
              <a:t>Individual scatter plots for each feature</a:t>
            </a:r>
          </a:p>
          <a:p>
            <a:pPr marL="514350" indent="-514350">
              <a:buAutoNum type="arabicPeriod"/>
            </a:pPr>
            <a:r>
              <a:rPr lang="en-US" dirty="0"/>
              <a:t>Regularization: Coefficient plots with Linear Regression, Lasso, Ridge &amp; </a:t>
            </a:r>
            <a:r>
              <a:rPr lang="en-US" dirty="0" err="1"/>
              <a:t>ElasticNet</a:t>
            </a:r>
            <a:endParaRPr lang="en-US" dirty="0"/>
          </a:p>
          <a:p>
            <a:pPr marL="514350" indent="-514350">
              <a:buAutoNum type="arabicPeriod"/>
            </a:pPr>
            <a:r>
              <a:rPr lang="en-US" dirty="0"/>
              <a:t>Function to test the familiar Regressors</a:t>
            </a:r>
          </a:p>
          <a:p>
            <a:pPr marL="514350" indent="-514350">
              <a:buAutoNum type="arabicPeriod"/>
            </a:pPr>
            <a:r>
              <a:rPr lang="en-US" dirty="0"/>
              <a:t>Scaling the data – </a:t>
            </a:r>
            <a:r>
              <a:rPr lang="en-US" dirty="0" err="1"/>
              <a:t>StandScaler</a:t>
            </a:r>
            <a:r>
              <a:rPr lang="en-US" dirty="0"/>
              <a:t> &amp; MinMaxScaler</a:t>
            </a:r>
          </a:p>
          <a:p>
            <a:pPr marL="514350" indent="-514350">
              <a:buAutoNum type="arabicPeriod"/>
            </a:pPr>
            <a:r>
              <a:rPr lang="en-US" dirty="0"/>
              <a:t>Model Selection &amp; Prediction</a:t>
            </a:r>
          </a:p>
          <a:p>
            <a:pPr marL="514350" indent="-514350">
              <a:buAutoNum type="arabicPeriod"/>
            </a:pPr>
            <a:r>
              <a:rPr lang="en-US" dirty="0"/>
              <a:t>MSE &amp; R-squared score: </a:t>
            </a:r>
            <a:r>
              <a:rPr lang="en-US" dirty="0">
                <a:solidFill>
                  <a:srgbClr val="C00000"/>
                </a:solidFill>
              </a:rPr>
              <a:t>Lesson Learnt </a:t>
            </a:r>
          </a:p>
          <a:p>
            <a:pPr marL="514350" indent="-514350">
              <a:buAutoNum type="arabicPeriod"/>
            </a:pPr>
            <a:r>
              <a:rPr lang="en-US" dirty="0"/>
              <a:t>Exported the model -&gt; Flask implementation</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3662206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5F256-F5E5-C446-BDBD-E527D6F48104}"/>
              </a:ext>
            </a:extLst>
          </p:cNvPr>
          <p:cNvSpPr>
            <a:spLocks noGrp="1"/>
          </p:cNvSpPr>
          <p:nvPr>
            <p:ph type="sldNum" sz="quarter" idx="12"/>
          </p:nvPr>
        </p:nvSpPr>
        <p:spPr/>
        <p:txBody>
          <a:bodyPr/>
          <a:lstStyle/>
          <a:p>
            <a:fld id="{2BD03CB1-4DB3-405C-876B-B27AD0EBE084}" type="slidenum">
              <a:rPr lang="en-US" smtClean="0"/>
              <a:t>12</a:t>
            </a:fld>
            <a:endParaRPr lang="en-US"/>
          </a:p>
        </p:txBody>
      </p:sp>
      <p:sp>
        <p:nvSpPr>
          <p:cNvPr id="5" name="Title 1">
            <a:extLst>
              <a:ext uri="{FF2B5EF4-FFF2-40B4-BE49-F238E27FC236}">
                <a16:creationId xmlns:a16="http://schemas.microsoft.com/office/drawing/2014/main" id="{B2E263B2-3E4F-124E-AD44-6E4AF389583B}"/>
              </a:ext>
            </a:extLst>
          </p:cNvPr>
          <p:cNvSpPr>
            <a:spLocks noGrp="1"/>
          </p:cNvSpPr>
          <p:nvPr>
            <p:ph type="title"/>
          </p:nvPr>
        </p:nvSpPr>
        <p:spPr>
          <a:xfrm>
            <a:off x="838200" y="464878"/>
            <a:ext cx="10515600" cy="1024710"/>
          </a:xfrm>
          <a:solidFill>
            <a:srgbClr val="96322A"/>
          </a:solidFill>
        </p:spPr>
        <p:txBody>
          <a:bodyPr>
            <a:normAutofit/>
          </a:bodyPr>
          <a:lstStyle/>
          <a:p>
            <a:pPr algn="ctr"/>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Show Success Predictor Model – Flask Implementation </a:t>
            </a:r>
            <a:endParaRPr lang="en-US" sz="3200" dirty="0">
              <a:solidFill>
                <a:schemeClr val="bg1"/>
              </a:solidFill>
            </a:endParaRPr>
          </a:p>
        </p:txBody>
      </p:sp>
      <p:pic>
        <p:nvPicPr>
          <p:cNvPr id="6" name="Picture 5">
            <a:extLst>
              <a:ext uri="{FF2B5EF4-FFF2-40B4-BE49-F238E27FC236}">
                <a16:creationId xmlns:a16="http://schemas.microsoft.com/office/drawing/2014/main" id="{5AFDAFE3-89A7-1049-A8B1-530214371EAF}"/>
              </a:ext>
            </a:extLst>
          </p:cNvPr>
          <p:cNvPicPr>
            <a:picLocks noChangeAspect="1"/>
          </p:cNvPicPr>
          <p:nvPr/>
        </p:nvPicPr>
        <p:blipFill>
          <a:blip r:embed="rId4"/>
          <a:stretch>
            <a:fillRect/>
          </a:stretch>
        </p:blipFill>
        <p:spPr>
          <a:xfrm>
            <a:off x="1666158" y="1790440"/>
            <a:ext cx="8859684" cy="4829608"/>
          </a:xfrm>
          <a:prstGeom prst="rect">
            <a:avLst/>
          </a:prstGeom>
        </p:spPr>
      </p:pic>
    </p:spTree>
    <p:extLst>
      <p:ext uri="{BB962C8B-B14F-4D97-AF65-F5344CB8AC3E}">
        <p14:creationId xmlns:p14="http://schemas.microsoft.com/office/powerpoint/2010/main" val="2537378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DB65-CC9C-0747-B95C-E7A31AF50CC6}"/>
              </a:ext>
            </a:extLst>
          </p:cNvPr>
          <p:cNvSpPr>
            <a:spLocks noGrp="1"/>
          </p:cNvSpPr>
          <p:nvPr>
            <p:ph type="title"/>
          </p:nvPr>
        </p:nvSpPr>
        <p:spPr/>
        <p:txBody>
          <a:bodyPr/>
          <a:lstStyle/>
          <a:p>
            <a:pPr algn="ctr"/>
            <a:r>
              <a:rPr lang="en-US" b="1" dirty="0"/>
              <a:t>Machine Learning Models</a:t>
            </a:r>
          </a:p>
        </p:txBody>
      </p:sp>
      <p:sp>
        <p:nvSpPr>
          <p:cNvPr id="3" name="Content Placeholder 2">
            <a:extLst>
              <a:ext uri="{FF2B5EF4-FFF2-40B4-BE49-F238E27FC236}">
                <a16:creationId xmlns:a16="http://schemas.microsoft.com/office/drawing/2014/main" id="{308FE010-86D1-AC4E-A525-02CEDC97B1AD}"/>
              </a:ext>
            </a:extLst>
          </p:cNvPr>
          <p:cNvSpPr>
            <a:spLocks noGrp="1"/>
          </p:cNvSpPr>
          <p:nvPr>
            <p:ph sz="half" idx="1"/>
          </p:nvPr>
        </p:nvSpPr>
        <p:spPr/>
        <p:txBody>
          <a:bodyPr/>
          <a:lstStyle/>
          <a:p>
            <a:r>
              <a:rPr lang="en-US" dirty="0">
                <a:solidFill>
                  <a:srgbClr val="96322A"/>
                </a:solidFill>
              </a:rPr>
              <a:t>For the Show Creators</a:t>
            </a:r>
          </a:p>
          <a:p>
            <a:pPr lvl="1"/>
            <a:r>
              <a:rPr lang="en-US" dirty="0">
                <a:solidFill>
                  <a:srgbClr val="96322A"/>
                </a:solidFill>
              </a:rPr>
              <a:t>Show Success Predictor</a:t>
            </a:r>
          </a:p>
          <a:p>
            <a:pPr lvl="1"/>
            <a:r>
              <a:rPr lang="en-US" dirty="0">
                <a:solidFill>
                  <a:srgbClr val="96322A"/>
                </a:solidFill>
              </a:rPr>
              <a:t>Predicts the Show Success based on the moods of the show</a:t>
            </a:r>
          </a:p>
          <a:p>
            <a:pPr lvl="1"/>
            <a:r>
              <a:rPr lang="en-US" dirty="0">
                <a:solidFill>
                  <a:srgbClr val="96322A"/>
                </a:solidFill>
              </a:rPr>
              <a:t>Features: Moods of the show on the range of 1 – 100 </a:t>
            </a:r>
          </a:p>
          <a:p>
            <a:pPr lvl="1"/>
            <a:r>
              <a:rPr lang="en-US" dirty="0">
                <a:solidFill>
                  <a:srgbClr val="96322A"/>
                </a:solidFill>
              </a:rPr>
              <a:t>Label: Number of Followers of the show</a:t>
            </a:r>
          </a:p>
          <a:p>
            <a:pPr lvl="1"/>
            <a:r>
              <a:rPr lang="en-US" dirty="0">
                <a:solidFill>
                  <a:srgbClr val="96322A"/>
                </a:solidFill>
              </a:rPr>
              <a:t>Regression Model</a:t>
            </a:r>
          </a:p>
        </p:txBody>
      </p:sp>
      <p:sp>
        <p:nvSpPr>
          <p:cNvPr id="4" name="Content Placeholder 3">
            <a:extLst>
              <a:ext uri="{FF2B5EF4-FFF2-40B4-BE49-F238E27FC236}">
                <a16:creationId xmlns:a16="http://schemas.microsoft.com/office/drawing/2014/main" id="{9D4B63D6-40F0-C04A-A687-7C34F5243205}"/>
              </a:ext>
            </a:extLst>
          </p:cNvPr>
          <p:cNvSpPr>
            <a:spLocks noGrp="1"/>
          </p:cNvSpPr>
          <p:nvPr>
            <p:ph sz="half" idx="2"/>
          </p:nvPr>
        </p:nvSpPr>
        <p:spPr/>
        <p:txBody>
          <a:bodyPr/>
          <a:lstStyle/>
          <a:p>
            <a:r>
              <a:rPr lang="en-US" dirty="0"/>
              <a:t>For Audience</a:t>
            </a:r>
          </a:p>
          <a:p>
            <a:pPr lvl="1"/>
            <a:r>
              <a:rPr lang="en-US" dirty="0"/>
              <a:t>Network Predictor</a:t>
            </a:r>
          </a:p>
          <a:p>
            <a:pPr lvl="1"/>
            <a:r>
              <a:rPr lang="en-US" dirty="0"/>
              <a:t>Suggests the Network to watch based on the mood of the user.</a:t>
            </a:r>
          </a:p>
          <a:p>
            <a:pPr lvl="1"/>
            <a:r>
              <a:rPr lang="en-US" dirty="0"/>
              <a:t>Features: Moods of the user in the range 1 – 100</a:t>
            </a:r>
          </a:p>
          <a:p>
            <a:pPr lvl="1"/>
            <a:r>
              <a:rPr lang="en-US" dirty="0"/>
              <a:t>Label: Network</a:t>
            </a:r>
          </a:p>
          <a:p>
            <a:pPr lvl="1"/>
            <a:r>
              <a:rPr lang="en-US" dirty="0"/>
              <a:t>Classification Model</a:t>
            </a:r>
          </a:p>
        </p:txBody>
      </p:sp>
      <p:sp>
        <p:nvSpPr>
          <p:cNvPr id="5" name="Slide Number Placeholder 4">
            <a:extLst>
              <a:ext uri="{FF2B5EF4-FFF2-40B4-BE49-F238E27FC236}">
                <a16:creationId xmlns:a16="http://schemas.microsoft.com/office/drawing/2014/main" id="{99C55252-AB6D-424D-B7D1-9C0CFA78976E}"/>
              </a:ext>
            </a:extLst>
          </p:cNvPr>
          <p:cNvSpPr>
            <a:spLocks noGrp="1"/>
          </p:cNvSpPr>
          <p:nvPr>
            <p:ph type="sldNum" sz="quarter" idx="12"/>
          </p:nvPr>
        </p:nvSpPr>
        <p:spPr/>
        <p:txBody>
          <a:bodyPr/>
          <a:lstStyle/>
          <a:p>
            <a:fld id="{2BD03CB1-4DB3-405C-876B-B27AD0EBE084}" type="slidenum">
              <a:rPr lang="en-US" smtClean="0"/>
              <a:t>13</a:t>
            </a:fld>
            <a:endParaRPr lang="en-US" dirty="0"/>
          </a:p>
        </p:txBody>
      </p:sp>
      <p:sp>
        <p:nvSpPr>
          <p:cNvPr id="6" name="Rectangle 5">
            <a:extLst>
              <a:ext uri="{FF2B5EF4-FFF2-40B4-BE49-F238E27FC236}">
                <a16:creationId xmlns:a16="http://schemas.microsoft.com/office/drawing/2014/main" id="{3AF94F3D-712D-2F49-BD5E-5860C740AC2D}"/>
              </a:ext>
            </a:extLst>
          </p:cNvPr>
          <p:cNvSpPr/>
          <p:nvPr/>
        </p:nvSpPr>
        <p:spPr>
          <a:xfrm flipV="1">
            <a:off x="0" y="6116376"/>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05C0BF-6411-D74C-9F44-EA93AC9E5431}"/>
              </a:ext>
            </a:extLst>
          </p:cNvPr>
          <p:cNvPicPr>
            <a:picLocks noChangeAspect="1"/>
          </p:cNvPicPr>
          <p:nvPr/>
        </p:nvPicPr>
        <p:blipFill>
          <a:blip r:embed="rId3"/>
          <a:stretch>
            <a:fillRect/>
          </a:stretch>
        </p:blipFill>
        <p:spPr>
          <a:xfrm>
            <a:off x="1019909" y="6218872"/>
            <a:ext cx="1991003" cy="581106"/>
          </a:xfrm>
          <a:prstGeom prst="rect">
            <a:avLst/>
          </a:prstGeom>
        </p:spPr>
      </p:pic>
    </p:spTree>
    <p:extLst>
      <p:ext uri="{BB962C8B-B14F-4D97-AF65-F5344CB8AC3E}">
        <p14:creationId xmlns:p14="http://schemas.microsoft.com/office/powerpoint/2010/main" val="1321278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par>
                                <p:cTn id="8" presetID="5" presetClass="entr" presetSubtype="10" fill="hold" grpId="0" nodeType="withEffect">
                                  <p:stCondLst>
                                    <p:cond delay="0"/>
                                  </p:stCondLst>
                                  <p:iterate type="lt">
                                    <p:tmPct val="0"/>
                                  </p:iterate>
                                  <p:childTnLst>
                                    <p:set>
                                      <p:cBhvr>
                                        <p:cTn id="9" dur="1" fill="hold">
                                          <p:stCondLst>
                                            <p:cond delay="0"/>
                                          </p:stCondLst>
                                        </p:cTn>
                                        <p:tgtEl>
                                          <p:spTgt spid="4">
                                            <p:txEl>
                                              <p:pRg st="1" end="1"/>
                                            </p:txEl>
                                          </p:spTgt>
                                        </p:tgtEl>
                                        <p:attrNameLst>
                                          <p:attrName>style.visibility</p:attrName>
                                        </p:attrNameLst>
                                      </p:cBhvr>
                                      <p:to>
                                        <p:strVal val="visible"/>
                                      </p:to>
                                    </p:set>
                                    <p:animEffect transition="in" filter="checkerboard(across)">
                                      <p:cBhvr>
                                        <p:cTn id="10" dur="500"/>
                                        <p:tgtEl>
                                          <p:spTgt spid="4">
                                            <p:txEl>
                                              <p:pRg st="1" end="1"/>
                                            </p:txEl>
                                          </p:spTgt>
                                        </p:tgtEl>
                                      </p:cBhvr>
                                    </p:animEffect>
                                  </p:childTnLst>
                                </p:cTn>
                              </p:par>
                              <p:par>
                                <p:cTn id="11" presetID="5" presetClass="entr" presetSubtype="10" fill="hold" grpId="0" nodeType="withEffect">
                                  <p:stCondLst>
                                    <p:cond delay="0"/>
                                  </p:stCondLst>
                                  <p:iterate type="lt">
                                    <p:tmPct val="0"/>
                                  </p:iterate>
                                  <p:childTnLst>
                                    <p:set>
                                      <p:cBhvr>
                                        <p:cTn id="12" dur="1" fill="hold">
                                          <p:stCondLst>
                                            <p:cond delay="0"/>
                                          </p:stCondLst>
                                        </p:cTn>
                                        <p:tgtEl>
                                          <p:spTgt spid="4">
                                            <p:txEl>
                                              <p:pRg st="2" end="2"/>
                                            </p:txEl>
                                          </p:spTgt>
                                        </p:tgtEl>
                                        <p:attrNameLst>
                                          <p:attrName>style.visibility</p:attrName>
                                        </p:attrNameLst>
                                      </p:cBhvr>
                                      <p:to>
                                        <p:strVal val="visible"/>
                                      </p:to>
                                    </p:set>
                                    <p:animEffect transition="in" filter="checkerboard(across)">
                                      <p:cBhvr>
                                        <p:cTn id="13" dur="500"/>
                                        <p:tgtEl>
                                          <p:spTgt spid="4">
                                            <p:txEl>
                                              <p:pRg st="2" end="2"/>
                                            </p:txEl>
                                          </p:spTgt>
                                        </p:tgtEl>
                                      </p:cBhvr>
                                    </p:animEffect>
                                  </p:childTnLst>
                                </p:cTn>
                              </p:par>
                              <p:par>
                                <p:cTn id="14" presetID="5" presetClass="entr" presetSubtype="10" fill="hold" grpId="0" nodeType="withEffect">
                                  <p:stCondLst>
                                    <p:cond delay="0"/>
                                  </p:stCondLst>
                                  <p:iterate type="lt">
                                    <p:tmPct val="0"/>
                                  </p:iterate>
                                  <p:childTnLst>
                                    <p:set>
                                      <p:cBhvr>
                                        <p:cTn id="15" dur="1" fill="hold">
                                          <p:stCondLst>
                                            <p:cond delay="0"/>
                                          </p:stCondLst>
                                        </p:cTn>
                                        <p:tgtEl>
                                          <p:spTgt spid="4">
                                            <p:txEl>
                                              <p:pRg st="3" end="3"/>
                                            </p:txEl>
                                          </p:spTgt>
                                        </p:tgtEl>
                                        <p:attrNameLst>
                                          <p:attrName>style.visibility</p:attrName>
                                        </p:attrNameLst>
                                      </p:cBhvr>
                                      <p:to>
                                        <p:strVal val="visible"/>
                                      </p:to>
                                    </p:set>
                                    <p:animEffect transition="in" filter="checkerboard(across)">
                                      <p:cBhvr>
                                        <p:cTn id="16" dur="500"/>
                                        <p:tgtEl>
                                          <p:spTgt spid="4">
                                            <p:txEl>
                                              <p:pRg st="3" end="3"/>
                                            </p:txEl>
                                          </p:spTgt>
                                        </p:tgtEl>
                                      </p:cBhvr>
                                    </p:animEffect>
                                  </p:childTnLst>
                                </p:cTn>
                              </p:par>
                              <p:par>
                                <p:cTn id="17" presetID="5" presetClass="entr" presetSubtype="10" fill="hold" grpId="0" nodeType="withEffect">
                                  <p:stCondLst>
                                    <p:cond delay="0"/>
                                  </p:stCondLst>
                                  <p:iterate type="lt">
                                    <p:tmPct val="0"/>
                                  </p:iterate>
                                  <p:childTnLst>
                                    <p:set>
                                      <p:cBhvr>
                                        <p:cTn id="18" dur="1" fill="hold">
                                          <p:stCondLst>
                                            <p:cond delay="0"/>
                                          </p:stCondLst>
                                        </p:cTn>
                                        <p:tgtEl>
                                          <p:spTgt spid="4">
                                            <p:txEl>
                                              <p:pRg st="4" end="4"/>
                                            </p:txEl>
                                          </p:spTgt>
                                        </p:tgtEl>
                                        <p:attrNameLst>
                                          <p:attrName>style.visibility</p:attrName>
                                        </p:attrNameLst>
                                      </p:cBhvr>
                                      <p:to>
                                        <p:strVal val="visible"/>
                                      </p:to>
                                    </p:set>
                                    <p:animEffect transition="in" filter="checkerboard(across)">
                                      <p:cBhvr>
                                        <p:cTn id="19" dur="500"/>
                                        <p:tgtEl>
                                          <p:spTgt spid="4">
                                            <p:txEl>
                                              <p:pRg st="4" end="4"/>
                                            </p:txEl>
                                          </p:spTgt>
                                        </p:tgtEl>
                                      </p:cBhvr>
                                    </p:animEffect>
                                  </p:childTnLst>
                                </p:cTn>
                              </p:par>
                              <p:par>
                                <p:cTn id="20" presetID="5" presetClass="entr" presetSubtype="10" fill="hold" grpId="0" nodeType="withEffect">
                                  <p:stCondLst>
                                    <p:cond delay="0"/>
                                  </p:stCondLst>
                                  <p:iterate type="lt">
                                    <p:tmPct val="0"/>
                                  </p:iterate>
                                  <p:childTnLst>
                                    <p:set>
                                      <p:cBhvr>
                                        <p:cTn id="21" dur="1" fill="hold">
                                          <p:stCondLst>
                                            <p:cond delay="0"/>
                                          </p:stCondLst>
                                        </p:cTn>
                                        <p:tgtEl>
                                          <p:spTgt spid="4">
                                            <p:txEl>
                                              <p:pRg st="5" end="5"/>
                                            </p:txEl>
                                          </p:spTgt>
                                        </p:tgtEl>
                                        <p:attrNameLst>
                                          <p:attrName>style.visibility</p:attrName>
                                        </p:attrNameLst>
                                      </p:cBhvr>
                                      <p:to>
                                        <p:strVal val="visible"/>
                                      </p:to>
                                    </p:set>
                                    <p:animEffect transition="in" filter="checkerboard(across)">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5F256-F5E5-C446-BDBD-E527D6F48104}"/>
              </a:ext>
            </a:extLst>
          </p:cNvPr>
          <p:cNvSpPr>
            <a:spLocks noGrp="1"/>
          </p:cNvSpPr>
          <p:nvPr>
            <p:ph type="sldNum" sz="quarter" idx="12"/>
          </p:nvPr>
        </p:nvSpPr>
        <p:spPr/>
        <p:txBody>
          <a:bodyPr/>
          <a:lstStyle/>
          <a:p>
            <a:fld id="{2BD03CB1-4DB3-405C-876B-B27AD0EBE084}" type="slidenum">
              <a:rPr lang="en-US" smtClean="0"/>
              <a:t>14</a:t>
            </a:fld>
            <a:endParaRPr lang="en-US"/>
          </a:p>
        </p:txBody>
      </p:sp>
      <p:sp>
        <p:nvSpPr>
          <p:cNvPr id="5" name="Title 1">
            <a:extLst>
              <a:ext uri="{FF2B5EF4-FFF2-40B4-BE49-F238E27FC236}">
                <a16:creationId xmlns:a16="http://schemas.microsoft.com/office/drawing/2014/main" id="{B2E263B2-3E4F-124E-AD44-6E4AF389583B}"/>
              </a:ext>
            </a:extLst>
          </p:cNvPr>
          <p:cNvSpPr>
            <a:spLocks noGrp="1"/>
          </p:cNvSpPr>
          <p:nvPr>
            <p:ph type="title"/>
          </p:nvPr>
        </p:nvSpPr>
        <p:spPr>
          <a:xfrm>
            <a:off x="838200" y="464878"/>
            <a:ext cx="10515600" cy="717880"/>
          </a:xfrm>
          <a:solidFill>
            <a:srgbClr val="96322A"/>
          </a:solidFill>
        </p:spPr>
        <p:txBody>
          <a:bodyPr>
            <a:normAutofit/>
          </a:bodyPr>
          <a:lstStyle/>
          <a:p>
            <a:pPr algn="ctr"/>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Steps for Network Predictor Model</a:t>
            </a:r>
            <a:endParaRPr lang="en-US" sz="3200" dirty="0">
              <a:solidFill>
                <a:schemeClr val="bg1"/>
              </a:solidFill>
            </a:endParaRPr>
          </a:p>
        </p:txBody>
      </p:sp>
      <p:sp>
        <p:nvSpPr>
          <p:cNvPr id="14" name="Content Placeholder 13">
            <a:extLst>
              <a:ext uri="{FF2B5EF4-FFF2-40B4-BE49-F238E27FC236}">
                <a16:creationId xmlns:a16="http://schemas.microsoft.com/office/drawing/2014/main" id="{7A2FF252-B30A-534D-92EC-FEE6044A50D1}"/>
              </a:ext>
            </a:extLst>
          </p:cNvPr>
          <p:cNvSpPr>
            <a:spLocks noGrp="1"/>
          </p:cNvSpPr>
          <p:nvPr>
            <p:ph idx="1"/>
          </p:nvPr>
        </p:nvSpPr>
        <p:spPr>
          <a:xfrm>
            <a:off x="838200" y="1182758"/>
            <a:ext cx="10515600" cy="5538717"/>
          </a:xfrm>
          <a:solidFill>
            <a:schemeClr val="bg1"/>
          </a:solidFill>
        </p:spPr>
        <p:txBody>
          <a:bodyPr>
            <a:noAutofit/>
          </a:bodyPr>
          <a:lstStyle/>
          <a:p>
            <a:pPr marL="514350" indent="-514350">
              <a:buAutoNum type="arabicPeriod"/>
            </a:pPr>
            <a:r>
              <a:rPr lang="en-US" dirty="0"/>
              <a:t>Data Cleaning</a:t>
            </a:r>
          </a:p>
          <a:p>
            <a:pPr lvl="1"/>
            <a:r>
              <a:rPr lang="en-US" sz="1900" dirty="0"/>
              <a:t>Removing extra columns, Null values, Duplicates</a:t>
            </a:r>
          </a:p>
          <a:p>
            <a:pPr lvl="1"/>
            <a:r>
              <a:rPr lang="en-US" sz="1900" dirty="0"/>
              <a:t>Filtered based on specific runtime (15-90 mins), Top 10 US Networks, Number of episodes &gt; 3</a:t>
            </a:r>
          </a:p>
          <a:p>
            <a:pPr lvl="1"/>
            <a:r>
              <a:rPr lang="en-US" sz="1900" dirty="0"/>
              <a:t>Removed special entries like sports events, live events, awards, etc.</a:t>
            </a:r>
          </a:p>
          <a:p>
            <a:pPr lvl="1"/>
            <a:r>
              <a:rPr lang="en-US" sz="1900" dirty="0"/>
              <a:t>Removed all entries where all mood reactions were 0 </a:t>
            </a:r>
          </a:p>
          <a:p>
            <a:pPr lvl="1"/>
            <a:r>
              <a:rPr lang="en-US" sz="1900" dirty="0"/>
              <a:t>Removed data related to Netflix as it was skewing our entire data and model due to several entries</a:t>
            </a:r>
          </a:p>
          <a:p>
            <a:pPr lvl="1"/>
            <a:r>
              <a:rPr lang="en-US" sz="1900" dirty="0"/>
              <a:t>Merging datasets by grouping shows</a:t>
            </a:r>
          </a:p>
          <a:p>
            <a:pPr marL="514350" indent="-514350">
              <a:buAutoNum type="arabicPeriod"/>
            </a:pPr>
            <a:r>
              <a:rPr lang="en-US" dirty="0"/>
              <a:t>Label Encoding of Labels (Networks) and MinMaxScaler scaling (between 1-100) of input data (Moods)</a:t>
            </a:r>
          </a:p>
          <a:p>
            <a:pPr marL="514350" indent="-514350">
              <a:buAutoNum type="arabicPeriod"/>
            </a:pPr>
            <a:r>
              <a:rPr lang="en-US" dirty="0"/>
              <a:t>Splitting Training &amp; Testing Data</a:t>
            </a:r>
          </a:p>
          <a:p>
            <a:pPr marL="514350" indent="-514350">
              <a:buAutoNum type="arabicPeriod"/>
            </a:pPr>
            <a:r>
              <a:rPr lang="en-US" dirty="0"/>
              <a:t>Hyper tuning parameters, Model, Fit &amp; Predict Classification models</a:t>
            </a:r>
          </a:p>
          <a:p>
            <a:pPr marL="514350" indent="-514350">
              <a:buAutoNum type="arabicPeriod"/>
            </a:pPr>
            <a:r>
              <a:rPr lang="en-US" dirty="0"/>
              <a:t>Exported the model -&gt; Flask implementation</a:t>
            </a:r>
          </a:p>
          <a:p>
            <a:pPr marL="514350" indent="-514350">
              <a:buAutoNum type="arabicPeriod"/>
            </a:pPr>
            <a:r>
              <a:rPr lang="en-US" dirty="0"/>
              <a:t>Reverse Label Encoding in Flask to display Network Name</a:t>
            </a:r>
          </a:p>
        </p:txBody>
      </p:sp>
    </p:spTree>
    <p:extLst>
      <p:ext uri="{BB962C8B-B14F-4D97-AF65-F5344CB8AC3E}">
        <p14:creationId xmlns:p14="http://schemas.microsoft.com/office/powerpoint/2010/main" val="3256788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5F256-F5E5-C446-BDBD-E527D6F48104}"/>
              </a:ext>
            </a:extLst>
          </p:cNvPr>
          <p:cNvSpPr>
            <a:spLocks noGrp="1"/>
          </p:cNvSpPr>
          <p:nvPr>
            <p:ph type="sldNum" sz="quarter" idx="12"/>
          </p:nvPr>
        </p:nvSpPr>
        <p:spPr/>
        <p:txBody>
          <a:bodyPr/>
          <a:lstStyle/>
          <a:p>
            <a:fld id="{2BD03CB1-4DB3-405C-876B-B27AD0EBE084}" type="slidenum">
              <a:rPr lang="en-US" smtClean="0"/>
              <a:t>15</a:t>
            </a:fld>
            <a:endParaRPr lang="en-US"/>
          </a:p>
        </p:txBody>
      </p:sp>
      <p:sp>
        <p:nvSpPr>
          <p:cNvPr id="5" name="Title 1">
            <a:extLst>
              <a:ext uri="{FF2B5EF4-FFF2-40B4-BE49-F238E27FC236}">
                <a16:creationId xmlns:a16="http://schemas.microsoft.com/office/drawing/2014/main" id="{B2E263B2-3E4F-124E-AD44-6E4AF389583B}"/>
              </a:ext>
            </a:extLst>
          </p:cNvPr>
          <p:cNvSpPr>
            <a:spLocks noGrp="1"/>
          </p:cNvSpPr>
          <p:nvPr>
            <p:ph type="title"/>
          </p:nvPr>
        </p:nvSpPr>
        <p:spPr>
          <a:xfrm>
            <a:off x="838200" y="464877"/>
            <a:ext cx="10515600" cy="1325563"/>
          </a:xfrm>
          <a:solidFill>
            <a:srgbClr val="96322A"/>
          </a:solidFill>
        </p:spPr>
        <p:txBody>
          <a:bodyPr>
            <a:normAutofit/>
          </a:bodyPr>
          <a:lstStyle/>
          <a:p>
            <a:pPr algn="ctr"/>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Network Predictor Model</a:t>
            </a:r>
            <a:endParaRPr lang="en-US" sz="3200" dirty="0">
              <a:solidFill>
                <a:schemeClr val="bg1"/>
              </a:solidFill>
            </a:endParaRPr>
          </a:p>
        </p:txBody>
      </p:sp>
      <p:graphicFrame>
        <p:nvGraphicFramePr>
          <p:cNvPr id="12" name="Content Placeholder 11">
            <a:extLst>
              <a:ext uri="{FF2B5EF4-FFF2-40B4-BE49-F238E27FC236}">
                <a16:creationId xmlns:a16="http://schemas.microsoft.com/office/drawing/2014/main" id="{B85DD996-D3DE-AA4F-B4EA-A8D42116E0A3}"/>
              </a:ext>
            </a:extLst>
          </p:cNvPr>
          <p:cNvGraphicFramePr>
            <a:graphicFrameLocks noGrp="1"/>
          </p:cNvGraphicFramePr>
          <p:nvPr>
            <p:ph idx="1"/>
            <p:extLst>
              <p:ext uri="{D42A27DB-BD31-4B8C-83A1-F6EECF244321}">
                <p14:modId xmlns:p14="http://schemas.microsoft.com/office/powerpoint/2010/main" val="917727573"/>
              </p:ext>
            </p:extLst>
          </p:nvPr>
        </p:nvGraphicFramePr>
        <p:xfrm>
          <a:off x="1047404" y="2078182"/>
          <a:ext cx="10306395" cy="4128174"/>
        </p:xfrm>
        <a:graphic>
          <a:graphicData uri="http://schemas.openxmlformats.org/drawingml/2006/table">
            <a:tbl>
              <a:tblPr firstRow="1" firstCol="1" bandRow="1">
                <a:tableStyleId>{5C22544A-7EE6-4342-B048-85BDC9FD1C3A}</a:tableStyleId>
              </a:tblPr>
              <a:tblGrid>
                <a:gridCol w="1566587">
                  <a:extLst>
                    <a:ext uri="{9D8B030D-6E8A-4147-A177-3AD203B41FA5}">
                      <a16:colId xmlns:a16="http://schemas.microsoft.com/office/drawing/2014/main" val="395250043"/>
                    </a:ext>
                  </a:extLst>
                </a:gridCol>
                <a:gridCol w="2136207">
                  <a:extLst>
                    <a:ext uri="{9D8B030D-6E8A-4147-A177-3AD203B41FA5}">
                      <a16:colId xmlns:a16="http://schemas.microsoft.com/office/drawing/2014/main" val="208377363"/>
                    </a:ext>
                  </a:extLst>
                </a:gridCol>
                <a:gridCol w="1569849">
                  <a:extLst>
                    <a:ext uri="{9D8B030D-6E8A-4147-A177-3AD203B41FA5}">
                      <a16:colId xmlns:a16="http://schemas.microsoft.com/office/drawing/2014/main" val="130538036"/>
                    </a:ext>
                  </a:extLst>
                </a:gridCol>
                <a:gridCol w="1760466">
                  <a:extLst>
                    <a:ext uri="{9D8B030D-6E8A-4147-A177-3AD203B41FA5}">
                      <a16:colId xmlns:a16="http://schemas.microsoft.com/office/drawing/2014/main" val="3757308087"/>
                    </a:ext>
                  </a:extLst>
                </a:gridCol>
                <a:gridCol w="3273286">
                  <a:extLst>
                    <a:ext uri="{9D8B030D-6E8A-4147-A177-3AD203B41FA5}">
                      <a16:colId xmlns:a16="http://schemas.microsoft.com/office/drawing/2014/main" val="2385715201"/>
                    </a:ext>
                  </a:extLst>
                </a:gridCol>
              </a:tblGrid>
              <a:tr h="511774">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Label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Models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Training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Testing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Inference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extLst>
                  <a:ext uri="{0D108BD9-81ED-4DB2-BD59-A6C34878D82A}">
                    <a16:rowId xmlns:a16="http://schemas.microsoft.com/office/drawing/2014/main" val="3494067339"/>
                  </a:ext>
                </a:extLst>
              </a:tr>
              <a:tr h="426479">
                <a:tc rowSpan="6">
                  <a:txBody>
                    <a:bodyPr/>
                    <a:lstStyle/>
                    <a:p>
                      <a:pPr marL="0" marR="0" algn="ctr">
                        <a:spcBef>
                          <a:spcPts val="0"/>
                        </a:spcBef>
                        <a:spcAft>
                          <a:spcPts val="0"/>
                        </a:spcAft>
                      </a:pPr>
                      <a:endParaRPr lang="en-US" sz="1400" dirty="0">
                        <a:effectLst/>
                      </a:endParaRPr>
                    </a:p>
                    <a:p>
                      <a:pPr marL="0" marR="0" algn="ctr">
                        <a:spcBef>
                          <a:spcPts val="0"/>
                        </a:spcBef>
                        <a:spcAft>
                          <a:spcPts val="0"/>
                        </a:spcAft>
                      </a:pPr>
                      <a:endParaRPr lang="en-US" sz="1400" dirty="0">
                        <a:effectLst/>
                      </a:endParaRPr>
                    </a:p>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Network Name</a:t>
                      </a:r>
                      <a:br>
                        <a:rPr lang="en-US" sz="1400" dirty="0">
                          <a:effectLst/>
                        </a:rPr>
                      </a:br>
                      <a:endParaRPr lang="en-US" sz="1400" dirty="0">
                        <a:effectLst/>
                      </a:endParaRPr>
                    </a:p>
                    <a:p>
                      <a:pPr marL="0" marR="0" algn="ctr">
                        <a:spcBef>
                          <a:spcPts val="0"/>
                        </a:spcBef>
                        <a:spcAft>
                          <a:spcPts val="0"/>
                        </a:spcAft>
                      </a:pPr>
                      <a:r>
                        <a:rPr lang="en-US" sz="1400" dirty="0">
                          <a:effectLst/>
                        </a:rPr>
                        <a:t>Features: </a:t>
                      </a:r>
                    </a:p>
                    <a:p>
                      <a:pPr marL="0" marR="0" algn="ctr">
                        <a:spcBef>
                          <a:spcPts val="0"/>
                        </a:spcBef>
                        <a:spcAft>
                          <a:spcPts val="0"/>
                        </a:spcAft>
                      </a:pPr>
                      <a:r>
                        <a:rPr lang="en-US" sz="1400" dirty="0">
                          <a:effectLst/>
                        </a:rPr>
                        <a:t>Moods of the show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Logistic Regression</a:t>
                      </a:r>
                    </a:p>
                  </a:txBody>
                  <a:tcPr marL="68580" marR="68580" marT="0" marB="0" anchor="ct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0.23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0.21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dirty="0">
                          <a:effectLst/>
                        </a:rPr>
                        <a:t>Only predicts one type of network and lacks variety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77175124"/>
                  </a:ext>
                </a:extLst>
              </a:tr>
              <a:tr h="426479">
                <a:tc vMerge="1">
                  <a:txBody>
                    <a:bodyPr/>
                    <a:lstStyle/>
                    <a:p>
                      <a:endParaRPr lang="en-US"/>
                    </a:p>
                  </a:txBody>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Random Forest Classifier</a:t>
                      </a:r>
                    </a:p>
                  </a:txBody>
                  <a:tcPr marL="68580" marR="68580" marT="0" marB="0" anchor="ct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0.99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0.22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Overfitting training data as there is vast difference between the scores</a:t>
                      </a:r>
                    </a:p>
                  </a:txBody>
                  <a:tcPr marL="68580" marR="68580" marT="0" marB="0" anchor="ctr"/>
                </a:tc>
                <a:extLst>
                  <a:ext uri="{0D108BD9-81ED-4DB2-BD59-A6C34878D82A}">
                    <a16:rowId xmlns:a16="http://schemas.microsoft.com/office/drawing/2014/main" val="1790728503"/>
                  </a:ext>
                </a:extLst>
              </a:tr>
              <a:tr h="530570">
                <a:tc vMerge="1">
                  <a:txBody>
                    <a:bodyPr/>
                    <a:lstStyle/>
                    <a:p>
                      <a:endParaRPr lang="en-US"/>
                    </a:p>
                  </a:txBody>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Extra Trees Classifier</a:t>
                      </a:r>
                    </a:p>
                  </a:txBody>
                  <a:tcPr marL="68580" marR="68580" marT="0" marB="0" anchor="ct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0.99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0.22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Overfitting training data as there is vast difference between the scores</a:t>
                      </a:r>
                    </a:p>
                  </a:txBody>
                  <a:tcPr marL="68580" marR="68580" marT="0" marB="0" anchor="ctr"/>
                </a:tc>
                <a:extLst>
                  <a:ext uri="{0D108BD9-81ED-4DB2-BD59-A6C34878D82A}">
                    <a16:rowId xmlns:a16="http://schemas.microsoft.com/office/drawing/2014/main" val="187035523"/>
                  </a:ext>
                </a:extLst>
              </a:tr>
              <a:tr h="525510">
                <a:tc vMerge="1">
                  <a:txBody>
                    <a:bodyPr/>
                    <a:lstStyle/>
                    <a:p>
                      <a:endParaRPr lang="en-US"/>
                    </a:p>
                  </a:txBody>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Ad A Boost Classifier</a:t>
                      </a:r>
                    </a:p>
                  </a:txBody>
                  <a:tcPr marL="68580" marR="68580" marT="0" marB="0" anchor="ct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0.26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0.19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Low scores but not overfitting the data</a:t>
                      </a:r>
                    </a:p>
                  </a:txBody>
                  <a:tcPr marL="68580" marR="68580" marT="0" marB="0" anchor="ctr"/>
                </a:tc>
                <a:extLst>
                  <a:ext uri="{0D108BD9-81ED-4DB2-BD59-A6C34878D82A}">
                    <a16:rowId xmlns:a16="http://schemas.microsoft.com/office/drawing/2014/main" val="4192779064"/>
                  </a:ext>
                </a:extLst>
              </a:tr>
              <a:tr h="426479">
                <a:tc vMerge="1">
                  <a:txBody>
                    <a:bodyPr/>
                    <a:lstStyle/>
                    <a:p>
                      <a:endParaRPr lang="en-US"/>
                    </a:p>
                  </a:txBody>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Random Forest Classifier (Hyper tuned model)</a:t>
                      </a:r>
                    </a:p>
                  </a:txBody>
                  <a:tcPr marL="68580" marR="68580" marT="0" marB="0" anchor="ct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0.22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0.21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Less Training and Testing score but no overfitting</a:t>
                      </a:r>
                    </a:p>
                  </a:txBody>
                  <a:tcPr marL="68580" marR="68580" marT="0" marB="0" anchor="ctr"/>
                </a:tc>
                <a:extLst>
                  <a:ext uri="{0D108BD9-81ED-4DB2-BD59-A6C34878D82A}">
                    <a16:rowId xmlns:a16="http://schemas.microsoft.com/office/drawing/2014/main" val="2320386884"/>
                  </a:ext>
                </a:extLst>
              </a:tr>
              <a:tr h="426479">
                <a:tc vMerge="1">
                  <a:txBody>
                    <a:bodyPr/>
                    <a:lstStyle/>
                    <a:p>
                      <a:endParaRPr lang="en-US"/>
                    </a:p>
                  </a:txBody>
                  <a:tcPr/>
                </a:tc>
                <a:tc>
                  <a:txBody>
                    <a:bodyPr/>
                    <a:lstStyle/>
                    <a:p>
                      <a:pPr marL="0" marR="0" algn="ctr">
                        <a:spcBef>
                          <a:spcPts val="0"/>
                        </a:spcBef>
                        <a:spcAft>
                          <a:spcPts val="0"/>
                        </a:spcAft>
                      </a:pPr>
                      <a:endParaRPr lang="en-US" sz="1400" dirty="0">
                        <a:solidFill>
                          <a:schemeClr val="tx1"/>
                        </a:solidFill>
                        <a:effectLst/>
                      </a:endParaRPr>
                    </a:p>
                    <a:p>
                      <a:pPr marL="0" marR="0" algn="ctr">
                        <a:spcBef>
                          <a:spcPts val="0"/>
                        </a:spcBef>
                        <a:spcAft>
                          <a:spcPts val="0"/>
                        </a:spcAft>
                      </a:pPr>
                      <a:r>
                        <a:rPr lang="en-US" sz="1400" dirty="0">
                          <a:solidFill>
                            <a:schemeClr val="tx1"/>
                          </a:solidFill>
                          <a:effectLst/>
                          <a:highlight>
                            <a:srgbClr val="FFFF00"/>
                          </a:highlight>
                        </a:rPr>
                        <a:t>Extra Trees Classifier (Hyper tuned model)</a:t>
                      </a:r>
                    </a:p>
                  </a:txBody>
                  <a:tcPr marL="68580" marR="68580" marT="0" marB="0" anchor="ctr"/>
                </a:tc>
                <a:tc>
                  <a:txBody>
                    <a:bodyPr/>
                    <a:lstStyle/>
                    <a:p>
                      <a:pPr marL="0" marR="0" algn="ctr">
                        <a:spcBef>
                          <a:spcPts val="0"/>
                        </a:spcBef>
                        <a:spcAft>
                          <a:spcPts val="0"/>
                        </a:spcAft>
                      </a:pPr>
                      <a:endParaRPr lang="en-US" sz="1400" dirty="0">
                        <a:solidFill>
                          <a:schemeClr val="tx1"/>
                        </a:solidFill>
                        <a:effectLst/>
                      </a:endParaRPr>
                    </a:p>
                    <a:p>
                      <a:pPr marL="0" marR="0" algn="ctr">
                        <a:spcBef>
                          <a:spcPts val="0"/>
                        </a:spcBef>
                        <a:spcAft>
                          <a:spcPts val="0"/>
                        </a:spcAft>
                      </a:pP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0.22</a:t>
                      </a:r>
                    </a:p>
                  </a:txBody>
                  <a:tcPr marL="68580" marR="68580" marT="0" marB="0" anchor="ctr"/>
                </a:tc>
                <a:tc>
                  <a:txBody>
                    <a:bodyPr/>
                    <a:lstStyle/>
                    <a:p>
                      <a:pPr marL="0" marR="0" algn="ctr">
                        <a:spcBef>
                          <a:spcPts val="0"/>
                        </a:spcBef>
                        <a:spcAft>
                          <a:spcPts val="0"/>
                        </a:spcAft>
                      </a:pPr>
                      <a:br>
                        <a:rPr lang="en-US" sz="1400" dirty="0">
                          <a:solidFill>
                            <a:schemeClr val="tx1"/>
                          </a:solidFill>
                          <a:effectLst/>
                        </a:rPr>
                      </a:br>
                      <a:r>
                        <a:rPr lang="en-US" sz="1400" dirty="0">
                          <a:solidFill>
                            <a:schemeClr val="tx1"/>
                          </a:solidFill>
                          <a:effectLst/>
                        </a:rPr>
                        <a:t>0.22</a:t>
                      </a:r>
                    </a:p>
                  </a:txBody>
                  <a:tcPr marL="68580" marR="68580" marT="0" marB="0" anchor="ctr"/>
                </a:tc>
                <a:tc>
                  <a:txBody>
                    <a:bodyPr/>
                    <a:lstStyle/>
                    <a:p>
                      <a:pPr marL="0" marR="0" algn="ctr">
                        <a:spcBef>
                          <a:spcPts val="0"/>
                        </a:spcBef>
                        <a:spcAft>
                          <a:spcPts val="0"/>
                        </a:spcAft>
                      </a:pP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Better Testing score than hyper tuned Random Forest and a better classification of the data</a:t>
                      </a:r>
                    </a:p>
                  </a:txBody>
                  <a:tcPr marL="68580" marR="68580" marT="0" marB="0" anchor="ctr"/>
                </a:tc>
                <a:extLst>
                  <a:ext uri="{0D108BD9-81ED-4DB2-BD59-A6C34878D82A}">
                    <a16:rowId xmlns:a16="http://schemas.microsoft.com/office/drawing/2014/main" val="2203720247"/>
                  </a:ext>
                </a:extLst>
              </a:tr>
              <a:tr h="426479">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tc>
                  <a:txBody>
                    <a:bodyPr/>
                    <a:lstStyle/>
                    <a:p>
                      <a:pPr marL="0" marR="0" algn="ctr">
                        <a:spcBef>
                          <a:spcPts val="0"/>
                        </a:spcBef>
                        <a:spcAft>
                          <a:spcPts val="0"/>
                        </a:spcAft>
                      </a:pPr>
                      <a:r>
                        <a:rPr lang="en-US" sz="1400" dirty="0">
                          <a:effectLst/>
                        </a:rPr>
                        <a:t>K Neighbors Classifier</a:t>
                      </a:r>
                    </a:p>
                  </a:txBody>
                  <a:tcPr marL="68580" marR="68580" marT="0" marB="0" anchor="ctr"/>
                </a:tc>
                <a:tc>
                  <a:txBody>
                    <a:bodyPr/>
                    <a:lstStyle/>
                    <a:p>
                      <a:pPr marL="0" marR="0" algn="ctr">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0.17</a:t>
                      </a:r>
                    </a:p>
                  </a:txBody>
                  <a:tcPr marL="68580" marR="68580" marT="0" marB="0" anchor="ctr"/>
                </a:tc>
                <a:tc>
                  <a:txBody>
                    <a:bodyPr/>
                    <a:lstStyle/>
                    <a:p>
                      <a:pPr marL="0" marR="0" algn="ctr">
                        <a:spcBef>
                          <a:spcPts val="0"/>
                        </a:spcBef>
                        <a:spcAft>
                          <a:spcPts val="0"/>
                        </a:spcAft>
                      </a:pPr>
                      <a:r>
                        <a:rPr lang="en-US" sz="1400" dirty="0">
                          <a:effectLst/>
                        </a:rPr>
                        <a:t>0.33</a:t>
                      </a:r>
                    </a:p>
                  </a:txBody>
                  <a:tcPr marL="68580" marR="68580" marT="0" marB="0" anchor="ctr"/>
                </a:tc>
                <a:tc>
                  <a:txBody>
                    <a:bodyPr/>
                    <a:lstStyle/>
                    <a:p>
                      <a:pPr marL="0" marR="0" algn="ctr">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Model is overfit as testing score is more than training score</a:t>
                      </a:r>
                    </a:p>
                  </a:txBody>
                  <a:tcPr marL="68580" marR="68580" marT="0" marB="0" anchor="ctr"/>
                </a:tc>
                <a:extLst>
                  <a:ext uri="{0D108BD9-81ED-4DB2-BD59-A6C34878D82A}">
                    <a16:rowId xmlns:a16="http://schemas.microsoft.com/office/drawing/2014/main" val="3157439322"/>
                  </a:ext>
                </a:extLst>
              </a:tr>
            </a:tbl>
          </a:graphicData>
        </a:graphic>
      </p:graphicFrame>
    </p:spTree>
    <p:extLst>
      <p:ext uri="{BB962C8B-B14F-4D97-AF65-F5344CB8AC3E}">
        <p14:creationId xmlns:p14="http://schemas.microsoft.com/office/powerpoint/2010/main" val="2041503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991003" y="136525"/>
            <a:ext cx="8881110" cy="705648"/>
          </a:xfrm>
        </p:spPr>
        <p:txBody>
          <a:bodyPr>
            <a:normAutofit/>
          </a:bodyPr>
          <a:lstStyle/>
          <a:p>
            <a:r>
              <a:rPr lang="en-US" sz="3200" b="1" dirty="0">
                <a:solidFill>
                  <a:srgbClr val="96322A"/>
                </a:solidFill>
              </a:rPr>
              <a:t>Creating DB in SQL, ETL &amp; Flask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16</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0"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0" y="6199501"/>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58240" y="763670"/>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766EAB0-882E-4941-BD9F-40479E2D3293}"/>
              </a:ext>
            </a:extLst>
          </p:cNvPr>
          <p:cNvPicPr>
            <a:picLocks noChangeAspect="1"/>
          </p:cNvPicPr>
          <p:nvPr/>
        </p:nvPicPr>
        <p:blipFill>
          <a:blip r:embed="rId5"/>
          <a:stretch>
            <a:fillRect/>
          </a:stretch>
        </p:blipFill>
        <p:spPr>
          <a:xfrm>
            <a:off x="838200" y="871204"/>
            <a:ext cx="10671313" cy="5328297"/>
          </a:xfrm>
          <a:prstGeom prst="rect">
            <a:avLst/>
          </a:prstGeom>
        </p:spPr>
      </p:pic>
    </p:spTree>
    <p:extLst>
      <p:ext uri="{BB962C8B-B14F-4D97-AF65-F5344CB8AC3E}">
        <p14:creationId xmlns:p14="http://schemas.microsoft.com/office/powerpoint/2010/main" val="1740832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991003" y="136525"/>
            <a:ext cx="8881110" cy="705648"/>
          </a:xfrm>
        </p:spPr>
        <p:txBody>
          <a:bodyPr>
            <a:normAutofit/>
          </a:bodyPr>
          <a:lstStyle/>
          <a:p>
            <a:r>
              <a:rPr lang="en-US" sz="3200" b="1" dirty="0">
                <a:solidFill>
                  <a:srgbClr val="96322A"/>
                </a:solidFill>
              </a:rPr>
              <a:t>Data Cleaning, creating DB in SQL, ETL &amp; Flask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17</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0"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0" y="6199501"/>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58240" y="763670"/>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AA4C26C-0252-4FC9-B832-51C4C92DFC92}"/>
              </a:ext>
            </a:extLst>
          </p:cNvPr>
          <p:cNvSpPr txBox="1"/>
          <p:nvPr/>
        </p:nvSpPr>
        <p:spPr>
          <a:xfrm>
            <a:off x="995501" y="804244"/>
            <a:ext cx="10720179" cy="1077218"/>
          </a:xfrm>
          <a:prstGeom prst="rect">
            <a:avLst/>
          </a:prstGeom>
          <a:noFill/>
        </p:spPr>
        <p:txBody>
          <a:bodyPr wrap="square" rtlCol="0">
            <a:spAutoFit/>
          </a:bodyPr>
          <a:lstStyle/>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Flask: </a:t>
            </a:r>
          </a:p>
          <a:p>
            <a:pPr marL="514350" indent="-514350">
              <a:buAutoNum type="alphaLcParenR"/>
            </a:pPr>
            <a:r>
              <a:rPr lang="en-US"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app.py was setup to include the routes for our tables and 5 html pages.</a:t>
            </a:r>
          </a:p>
          <a:p>
            <a:pPr marL="514350" indent="-514350">
              <a:buAutoNum type="alphaLcParenR"/>
            </a:pPr>
            <a:r>
              <a:rPr lang="en-US"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Used </a:t>
            </a:r>
            <a:r>
              <a:rPr lang="en-US"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SQLAlchemy</a:t>
            </a:r>
            <a:r>
              <a:rPr lang="en-US"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to connect to our database.</a:t>
            </a:r>
          </a:p>
        </p:txBody>
      </p:sp>
      <p:pic>
        <p:nvPicPr>
          <p:cNvPr id="12" name="Graphic 11" descr="Badge Tick1 with solid fill">
            <a:extLst>
              <a:ext uri="{FF2B5EF4-FFF2-40B4-BE49-F238E27FC236}">
                <a16:creationId xmlns:a16="http://schemas.microsoft.com/office/drawing/2014/main" id="{141188C3-1495-4D07-9C91-BEBA4E17D4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54" y="870545"/>
            <a:ext cx="914400" cy="914400"/>
          </a:xfrm>
          <a:prstGeom prst="rect">
            <a:avLst/>
          </a:prstGeom>
        </p:spPr>
      </p:pic>
      <p:pic>
        <p:nvPicPr>
          <p:cNvPr id="7" name="Picture 6">
            <a:extLst>
              <a:ext uri="{FF2B5EF4-FFF2-40B4-BE49-F238E27FC236}">
                <a16:creationId xmlns:a16="http://schemas.microsoft.com/office/drawing/2014/main" id="{563D019A-7BEF-4768-9FA2-04546C657987}"/>
              </a:ext>
            </a:extLst>
          </p:cNvPr>
          <p:cNvPicPr>
            <a:picLocks noChangeAspect="1"/>
          </p:cNvPicPr>
          <p:nvPr/>
        </p:nvPicPr>
        <p:blipFill>
          <a:blip r:embed="rId7"/>
          <a:stretch>
            <a:fillRect/>
          </a:stretch>
        </p:blipFill>
        <p:spPr>
          <a:xfrm>
            <a:off x="0" y="2127007"/>
            <a:ext cx="6602220" cy="4730993"/>
          </a:xfrm>
          <a:prstGeom prst="rect">
            <a:avLst/>
          </a:prstGeom>
        </p:spPr>
      </p:pic>
      <p:pic>
        <p:nvPicPr>
          <p:cNvPr id="13" name="Picture 12">
            <a:extLst>
              <a:ext uri="{FF2B5EF4-FFF2-40B4-BE49-F238E27FC236}">
                <a16:creationId xmlns:a16="http://schemas.microsoft.com/office/drawing/2014/main" id="{65C04BFD-07A6-4C8D-B3C2-1FF58A84E07F}"/>
              </a:ext>
            </a:extLst>
          </p:cNvPr>
          <p:cNvPicPr>
            <a:picLocks noChangeAspect="1"/>
          </p:cNvPicPr>
          <p:nvPr/>
        </p:nvPicPr>
        <p:blipFill>
          <a:blip r:embed="rId8"/>
          <a:stretch>
            <a:fillRect/>
          </a:stretch>
        </p:blipFill>
        <p:spPr>
          <a:xfrm>
            <a:off x="6832325" y="1650732"/>
            <a:ext cx="5359675" cy="5207268"/>
          </a:xfrm>
          <a:prstGeom prst="rect">
            <a:avLst/>
          </a:prstGeom>
        </p:spPr>
      </p:pic>
    </p:spTree>
    <p:extLst>
      <p:ext uri="{BB962C8B-B14F-4D97-AF65-F5344CB8AC3E}">
        <p14:creationId xmlns:p14="http://schemas.microsoft.com/office/powerpoint/2010/main" val="316086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5F256-F5E5-C446-BDBD-E527D6F48104}"/>
              </a:ext>
            </a:extLst>
          </p:cNvPr>
          <p:cNvSpPr>
            <a:spLocks noGrp="1"/>
          </p:cNvSpPr>
          <p:nvPr>
            <p:ph type="sldNum" sz="quarter" idx="12"/>
          </p:nvPr>
        </p:nvSpPr>
        <p:spPr/>
        <p:txBody>
          <a:bodyPr/>
          <a:lstStyle/>
          <a:p>
            <a:fld id="{2BD03CB1-4DB3-405C-876B-B27AD0EBE084}" type="slidenum">
              <a:rPr lang="en-US" smtClean="0"/>
              <a:t>18</a:t>
            </a:fld>
            <a:endParaRPr lang="en-US"/>
          </a:p>
        </p:txBody>
      </p:sp>
      <p:sp>
        <p:nvSpPr>
          <p:cNvPr id="5" name="Title 1">
            <a:extLst>
              <a:ext uri="{FF2B5EF4-FFF2-40B4-BE49-F238E27FC236}">
                <a16:creationId xmlns:a16="http://schemas.microsoft.com/office/drawing/2014/main" id="{B2E263B2-3E4F-124E-AD44-6E4AF389583B}"/>
              </a:ext>
            </a:extLst>
          </p:cNvPr>
          <p:cNvSpPr>
            <a:spLocks noGrp="1"/>
          </p:cNvSpPr>
          <p:nvPr>
            <p:ph type="title"/>
          </p:nvPr>
        </p:nvSpPr>
        <p:spPr>
          <a:xfrm>
            <a:off x="838200" y="464878"/>
            <a:ext cx="10515600" cy="1024710"/>
          </a:xfrm>
          <a:solidFill>
            <a:srgbClr val="96322A"/>
          </a:solidFill>
        </p:spPr>
        <p:txBody>
          <a:bodyPr>
            <a:normAutofit/>
          </a:bodyPr>
          <a:lstStyle/>
          <a:p>
            <a:pPr algn="ctr"/>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Web Design</a:t>
            </a:r>
            <a:endParaRPr lang="en-US" sz="3200" dirty="0">
              <a:solidFill>
                <a:schemeClr val="bg1"/>
              </a:solidFill>
            </a:endParaRPr>
          </a:p>
        </p:txBody>
      </p:sp>
      <p:sp>
        <p:nvSpPr>
          <p:cNvPr id="14" name="Content Placeholder 13">
            <a:extLst>
              <a:ext uri="{FF2B5EF4-FFF2-40B4-BE49-F238E27FC236}">
                <a16:creationId xmlns:a16="http://schemas.microsoft.com/office/drawing/2014/main" id="{7A2FF252-B30A-534D-92EC-FEE6044A50D1}"/>
              </a:ext>
            </a:extLst>
          </p:cNvPr>
          <p:cNvSpPr>
            <a:spLocks noGrp="1"/>
          </p:cNvSpPr>
          <p:nvPr>
            <p:ph idx="1"/>
          </p:nvPr>
        </p:nvSpPr>
        <p:spPr>
          <a:xfrm>
            <a:off x="838200" y="1825625"/>
            <a:ext cx="10515600" cy="4895850"/>
          </a:xfrm>
          <a:solidFill>
            <a:schemeClr val="bg1"/>
          </a:solidFill>
        </p:spPr>
        <p:txBody>
          <a:bodyPr>
            <a:normAutofit/>
          </a:bodyPr>
          <a:lstStyle/>
          <a:p>
            <a:pPr marL="0" indent="0">
              <a:buNone/>
            </a:pPr>
            <a:r>
              <a:rPr lang="en-US" dirty="0"/>
              <a:t>Created one Landing page and 4 other pages using Bootstrap and CSS as following:</a:t>
            </a:r>
          </a:p>
          <a:p>
            <a:r>
              <a:rPr lang="en-US" dirty="0"/>
              <a:t>Landing page: 4 links to other pages.</a:t>
            </a:r>
          </a:p>
          <a:p>
            <a:r>
              <a:rPr lang="en-US" dirty="0"/>
              <a:t>Network page: gives network suggestion based on model. Uses sliders and dropdown for parameters.</a:t>
            </a:r>
          </a:p>
          <a:p>
            <a:r>
              <a:rPr lang="en-US" dirty="0"/>
              <a:t>Followers page: which predicts whether a show will be successful or note based on model. Uses sliders for parameters.</a:t>
            </a:r>
          </a:p>
          <a:p>
            <a:r>
              <a:rPr lang="en-US" dirty="0"/>
              <a:t>Visualizations page: displays analysis using Tableau visualizations.</a:t>
            </a:r>
          </a:p>
          <a:p>
            <a:r>
              <a:rPr lang="en-US" dirty="0"/>
              <a:t>Team page: that has team information</a:t>
            </a:r>
          </a:p>
          <a:p>
            <a:pPr marL="514350" indent="-514350">
              <a:buAutoNum type="arabicPeriod"/>
            </a:pPr>
            <a:endParaRPr lang="en-US" dirty="0"/>
          </a:p>
          <a:p>
            <a:pPr marL="514350" indent="-514350">
              <a:buAutoNum type="arabicPeriod"/>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13859892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858294" y="58022"/>
            <a:ext cx="8163526" cy="705648"/>
          </a:xfrm>
          <a:solidFill>
            <a:srgbClr val="FFFF00"/>
          </a:solidFill>
        </p:spPr>
        <p:txBody>
          <a:bodyPr>
            <a:normAutofit/>
          </a:bodyPr>
          <a:lstStyle/>
          <a:p>
            <a:pPr algn="ctr"/>
            <a:r>
              <a:rPr lang="en-US" sz="3600" b="1" dirty="0">
                <a:solidFill>
                  <a:srgbClr val="C00000"/>
                </a:solidFill>
              </a:rPr>
              <a:t>Thank you!!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19</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10200997" y="6256783"/>
            <a:ext cx="1991003" cy="581106"/>
          </a:xfrm>
          <a:prstGeom prst="rect">
            <a:avLst/>
          </a:prstGeom>
          <a:blipFill>
            <a:blip r:embed="rId5">
              <a:extLst>
                <a:ext uri="{96DAC541-7B7A-43D3-8B79-37D633B846F1}">
                  <asvg:svgBlip xmlns:asvg="http://schemas.microsoft.com/office/drawing/2016/SVG/main" r:embed="rId6"/>
                </a:ext>
              </a:extLst>
            </a:blip>
            <a:stretch>
              <a:fillRect/>
            </a:stretch>
          </a:blipFill>
        </p:spPr>
      </p:pic>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93410" y="599547"/>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CC7AF50-C0F3-4C5D-8D99-F125E2246CD3}"/>
              </a:ext>
            </a:extLst>
          </p:cNvPr>
          <p:cNvSpPr txBox="1"/>
          <p:nvPr/>
        </p:nvSpPr>
        <p:spPr>
          <a:xfrm>
            <a:off x="2315307" y="1699679"/>
            <a:ext cx="7203831" cy="677108"/>
          </a:xfrm>
          <a:prstGeom prst="rect">
            <a:avLst/>
          </a:prstGeom>
          <a:noFill/>
        </p:spPr>
        <p:txBody>
          <a:bodyPr wrap="square" rtlCol="0">
            <a:spAutoFit/>
          </a:bodyPr>
          <a:lstStyle/>
          <a:p>
            <a:r>
              <a:rPr lang="en-US" sz="2000" b="1" dirty="0">
                <a:solidFill>
                  <a:srgbClr val="FEC200"/>
                </a:solidFill>
              </a:rPr>
              <a:t>Please visit our GitHub page to see more details about our project</a:t>
            </a:r>
            <a:r>
              <a:rPr lang="en-US" dirty="0"/>
              <a:t>:</a:t>
            </a:r>
          </a:p>
          <a:p>
            <a:r>
              <a:rPr lang="en-US" dirty="0"/>
              <a:t> </a:t>
            </a:r>
          </a:p>
        </p:txBody>
      </p:sp>
      <p:sp>
        <p:nvSpPr>
          <p:cNvPr id="4" name="TextBox 3">
            <a:extLst>
              <a:ext uri="{FF2B5EF4-FFF2-40B4-BE49-F238E27FC236}">
                <a16:creationId xmlns:a16="http://schemas.microsoft.com/office/drawing/2014/main" id="{F769C0D7-7463-4F10-8516-6149D4AAD910}"/>
              </a:ext>
            </a:extLst>
          </p:cNvPr>
          <p:cNvSpPr txBox="1"/>
          <p:nvPr/>
        </p:nvSpPr>
        <p:spPr>
          <a:xfrm>
            <a:off x="2315306" y="2923951"/>
            <a:ext cx="7759213" cy="923330"/>
          </a:xfrm>
          <a:prstGeom prst="rect">
            <a:avLst/>
          </a:prstGeom>
          <a:solidFill>
            <a:srgbClr val="FFFF00"/>
          </a:solidFill>
        </p:spPr>
        <p:txBody>
          <a:bodyPr wrap="square" rtlCol="0">
            <a:spAutoFit/>
          </a:bodyPr>
          <a:lstStyle/>
          <a:p>
            <a:pPr algn="ctr"/>
            <a:endParaRPr lang="en-US" dirty="0">
              <a:solidFill>
                <a:srgbClr val="C00000"/>
              </a:solidFill>
            </a:endParaRPr>
          </a:p>
          <a:p>
            <a:pPr algn="ctr"/>
            <a:r>
              <a:rPr lang="en-US" dirty="0">
                <a:solidFill>
                  <a:srgbClr val="C00000"/>
                </a:solidFill>
              </a:rPr>
              <a:t>GitHub Link: </a:t>
            </a:r>
            <a:r>
              <a:rPr lang="en-US" dirty="0">
                <a:solidFill>
                  <a:srgbClr val="C00000"/>
                </a:solidFill>
                <a:hlinkClick r:id="rId7"/>
              </a:rPr>
              <a:t>https://github.com/meetk5/Team-Project4</a:t>
            </a:r>
            <a:endParaRPr lang="en-US" dirty="0">
              <a:solidFill>
                <a:srgbClr val="C00000"/>
              </a:solidFill>
            </a:endParaRPr>
          </a:p>
          <a:p>
            <a:pPr algn="ctr"/>
            <a:endParaRPr lang="en-US" dirty="0">
              <a:solidFill>
                <a:srgbClr val="C00000"/>
              </a:solidFill>
            </a:endParaRPr>
          </a:p>
        </p:txBody>
      </p:sp>
    </p:spTree>
    <p:extLst>
      <p:ext uri="{BB962C8B-B14F-4D97-AF65-F5344CB8AC3E}">
        <p14:creationId xmlns:p14="http://schemas.microsoft.com/office/powerpoint/2010/main" val="3051261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662479" y="177946"/>
            <a:ext cx="8867042" cy="705648"/>
          </a:xfrm>
          <a:solidFill>
            <a:srgbClr val="96322A"/>
          </a:solidFill>
        </p:spPr>
        <p:txBody>
          <a:bodyPr>
            <a:normAutofit/>
          </a:bodyPr>
          <a:lstStyle/>
          <a:p>
            <a:pPr algn="ctr"/>
            <a:r>
              <a:rPr lang="en-US" sz="3200" b="1" dirty="0">
                <a:solidFill>
                  <a:schemeClr val="bg1"/>
                </a:solidFill>
                <a:latin typeface="Microsoft Sans Serif" panose="020B0604020202020204" pitchFamily="34" charset="0"/>
                <a:cs typeface="Microsoft Sans Serif" panose="020B0604020202020204" pitchFamily="34" charset="0"/>
              </a:rPr>
              <a:t>The Couch Vibes</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2</a:t>
            </a:fld>
            <a:endParaRPr lang="en-US"/>
          </a:p>
        </p:txBody>
      </p:sp>
      <p:graphicFrame>
        <p:nvGraphicFramePr>
          <p:cNvPr id="4" name="Diagram 3">
            <a:extLst>
              <a:ext uri="{FF2B5EF4-FFF2-40B4-BE49-F238E27FC236}">
                <a16:creationId xmlns:a16="http://schemas.microsoft.com/office/drawing/2014/main" id="{F51E8AFD-EEDA-4AC3-8CB8-9F263C28F61C}"/>
              </a:ext>
            </a:extLst>
          </p:cNvPr>
          <p:cNvGraphicFramePr/>
          <p:nvPr>
            <p:extLst>
              <p:ext uri="{D42A27DB-BD31-4B8C-83A1-F6EECF244321}">
                <p14:modId xmlns:p14="http://schemas.microsoft.com/office/powerpoint/2010/main" val="144994708"/>
              </p:ext>
            </p:extLst>
          </p:nvPr>
        </p:nvGraphicFramePr>
        <p:xfrm>
          <a:off x="2335280" y="1542912"/>
          <a:ext cx="7415420" cy="3954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10"/>
          <a:stretch>
            <a:fillRect/>
          </a:stretch>
        </p:blipFill>
        <p:spPr>
          <a:xfrm>
            <a:off x="1524001"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a:off x="1503452" y="6224497"/>
            <a:ext cx="9117656" cy="45719"/>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720943" y="929922"/>
            <a:ext cx="8867042"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7107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3" name="applause.wav"/>
          </p:stSnd>
        </p:sndAc>
      </p:transition>
    </mc:Choice>
    <mc:Fallback>
      <p:transition spd="slow">
        <p:fade/>
        <p:sndAc>
          <p:stSnd>
            <p:snd r:embed="rId3"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773234" y="127600"/>
            <a:ext cx="8787284" cy="963116"/>
          </a:xfrm>
          <a:solidFill>
            <a:srgbClr val="96322A"/>
          </a:solidFill>
        </p:spPr>
        <p:txBody>
          <a:bodyPr>
            <a:normAutofit/>
          </a:bodyPr>
          <a:lstStyle/>
          <a:p>
            <a:pPr algn="ctr"/>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Technologies</a:t>
            </a:r>
            <a:endParaRPr lang="en-US" sz="3200" dirty="0">
              <a:solidFill>
                <a:schemeClr val="bg1"/>
              </a:solidFill>
            </a:endParaRP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3</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1019909" y="6218872"/>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1019909" y="6088621"/>
            <a:ext cx="9652349" cy="45719"/>
          </a:xfrm>
          <a:prstGeom prst="rect">
            <a:avLst/>
          </a:prstGeom>
          <a:solidFill>
            <a:srgbClr val="E51836"/>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6322A"/>
              </a:solidFill>
              <a:highlight>
                <a:srgbClr val="96322A"/>
              </a:highlight>
            </a:endParaRPr>
          </a:p>
        </p:txBody>
      </p:sp>
      <p:pic>
        <p:nvPicPr>
          <p:cNvPr id="12" name="Picture 11">
            <a:extLst>
              <a:ext uri="{FF2B5EF4-FFF2-40B4-BE49-F238E27FC236}">
                <a16:creationId xmlns:a16="http://schemas.microsoft.com/office/drawing/2014/main" id="{B8ADBC99-C240-458E-916A-49EFBEC86772}"/>
              </a:ext>
            </a:extLst>
          </p:cNvPr>
          <p:cNvPicPr>
            <a:picLocks noChangeAspect="1"/>
          </p:cNvPicPr>
          <p:nvPr/>
        </p:nvPicPr>
        <p:blipFill>
          <a:blip r:embed="rId5"/>
          <a:stretch>
            <a:fillRect/>
          </a:stretch>
        </p:blipFill>
        <p:spPr>
          <a:xfrm>
            <a:off x="2379901" y="1432683"/>
            <a:ext cx="867465" cy="852157"/>
          </a:xfrm>
          <a:prstGeom prst="rect">
            <a:avLst/>
          </a:prstGeom>
        </p:spPr>
      </p:pic>
      <p:pic>
        <p:nvPicPr>
          <p:cNvPr id="13" name="Picture 12">
            <a:extLst>
              <a:ext uri="{FF2B5EF4-FFF2-40B4-BE49-F238E27FC236}">
                <a16:creationId xmlns:a16="http://schemas.microsoft.com/office/drawing/2014/main" id="{10F59E16-CB59-4B95-A43A-0B7FF7035900}"/>
              </a:ext>
            </a:extLst>
          </p:cNvPr>
          <p:cNvPicPr>
            <a:picLocks noChangeAspect="1"/>
          </p:cNvPicPr>
          <p:nvPr/>
        </p:nvPicPr>
        <p:blipFill>
          <a:blip r:embed="rId6"/>
          <a:stretch>
            <a:fillRect/>
          </a:stretch>
        </p:blipFill>
        <p:spPr>
          <a:xfrm>
            <a:off x="3453513" y="1432684"/>
            <a:ext cx="1136998" cy="885050"/>
          </a:xfrm>
          <a:prstGeom prst="rect">
            <a:avLst/>
          </a:prstGeom>
        </p:spPr>
      </p:pic>
      <p:pic>
        <p:nvPicPr>
          <p:cNvPr id="14" name="Picture 13">
            <a:extLst>
              <a:ext uri="{FF2B5EF4-FFF2-40B4-BE49-F238E27FC236}">
                <a16:creationId xmlns:a16="http://schemas.microsoft.com/office/drawing/2014/main" id="{F345CDBC-F59D-4963-90ED-49ADC92CCD48}"/>
              </a:ext>
            </a:extLst>
          </p:cNvPr>
          <p:cNvPicPr>
            <a:picLocks noChangeAspect="1"/>
          </p:cNvPicPr>
          <p:nvPr/>
        </p:nvPicPr>
        <p:blipFill>
          <a:blip r:embed="rId7"/>
          <a:stretch>
            <a:fillRect/>
          </a:stretch>
        </p:blipFill>
        <p:spPr>
          <a:xfrm>
            <a:off x="1360880" y="1424256"/>
            <a:ext cx="824708" cy="885049"/>
          </a:xfrm>
          <a:prstGeom prst="rect">
            <a:avLst/>
          </a:prstGeom>
        </p:spPr>
      </p:pic>
      <p:pic>
        <p:nvPicPr>
          <p:cNvPr id="19" name="Picture 18">
            <a:extLst>
              <a:ext uri="{FF2B5EF4-FFF2-40B4-BE49-F238E27FC236}">
                <a16:creationId xmlns:a16="http://schemas.microsoft.com/office/drawing/2014/main" id="{1EAEC4BE-CD4B-4FD3-A7BC-1FF3BCFF6EEB}"/>
              </a:ext>
            </a:extLst>
          </p:cNvPr>
          <p:cNvPicPr>
            <a:picLocks noChangeAspect="1"/>
          </p:cNvPicPr>
          <p:nvPr/>
        </p:nvPicPr>
        <p:blipFill>
          <a:blip r:embed="rId8"/>
          <a:stretch>
            <a:fillRect/>
          </a:stretch>
        </p:blipFill>
        <p:spPr>
          <a:xfrm>
            <a:off x="1360880" y="2642845"/>
            <a:ext cx="1650032" cy="897523"/>
          </a:xfrm>
          <a:prstGeom prst="rect">
            <a:avLst/>
          </a:prstGeom>
        </p:spPr>
      </p:pic>
      <p:pic>
        <p:nvPicPr>
          <p:cNvPr id="21" name="Picture 20">
            <a:extLst>
              <a:ext uri="{FF2B5EF4-FFF2-40B4-BE49-F238E27FC236}">
                <a16:creationId xmlns:a16="http://schemas.microsoft.com/office/drawing/2014/main" id="{749692FB-2647-4338-854A-C2D15A55D1DA}"/>
              </a:ext>
            </a:extLst>
          </p:cNvPr>
          <p:cNvPicPr>
            <a:picLocks noChangeAspect="1"/>
          </p:cNvPicPr>
          <p:nvPr/>
        </p:nvPicPr>
        <p:blipFill>
          <a:blip r:embed="rId9"/>
          <a:stretch>
            <a:fillRect/>
          </a:stretch>
        </p:blipFill>
        <p:spPr>
          <a:xfrm>
            <a:off x="4796658" y="1432683"/>
            <a:ext cx="881884" cy="885050"/>
          </a:xfrm>
          <a:prstGeom prst="rect">
            <a:avLst/>
          </a:prstGeom>
        </p:spPr>
      </p:pic>
      <p:pic>
        <p:nvPicPr>
          <p:cNvPr id="23" name="Picture 22">
            <a:extLst>
              <a:ext uri="{FF2B5EF4-FFF2-40B4-BE49-F238E27FC236}">
                <a16:creationId xmlns:a16="http://schemas.microsoft.com/office/drawing/2014/main" id="{C3FC2C00-A42D-4E72-9B0A-BD0530AAD148}"/>
              </a:ext>
            </a:extLst>
          </p:cNvPr>
          <p:cNvPicPr>
            <a:picLocks noChangeAspect="1"/>
          </p:cNvPicPr>
          <p:nvPr/>
        </p:nvPicPr>
        <p:blipFill>
          <a:blip r:embed="rId10"/>
          <a:stretch>
            <a:fillRect/>
          </a:stretch>
        </p:blipFill>
        <p:spPr>
          <a:xfrm>
            <a:off x="3247366" y="2644829"/>
            <a:ext cx="2615399" cy="894255"/>
          </a:xfrm>
          <a:prstGeom prst="rect">
            <a:avLst/>
          </a:prstGeom>
        </p:spPr>
      </p:pic>
      <p:pic>
        <p:nvPicPr>
          <p:cNvPr id="25" name="Picture 24">
            <a:extLst>
              <a:ext uri="{FF2B5EF4-FFF2-40B4-BE49-F238E27FC236}">
                <a16:creationId xmlns:a16="http://schemas.microsoft.com/office/drawing/2014/main" id="{317E67FA-96F4-44DB-B2F4-15BD6AEEF84D}"/>
              </a:ext>
            </a:extLst>
          </p:cNvPr>
          <p:cNvPicPr>
            <a:picLocks noChangeAspect="1"/>
          </p:cNvPicPr>
          <p:nvPr/>
        </p:nvPicPr>
        <p:blipFill>
          <a:blip r:embed="rId11"/>
          <a:stretch>
            <a:fillRect/>
          </a:stretch>
        </p:blipFill>
        <p:spPr>
          <a:xfrm>
            <a:off x="7794536" y="1429939"/>
            <a:ext cx="2383647" cy="854417"/>
          </a:xfrm>
          <a:prstGeom prst="rect">
            <a:avLst/>
          </a:prstGeom>
        </p:spPr>
      </p:pic>
      <p:pic>
        <p:nvPicPr>
          <p:cNvPr id="27" name="Picture 26">
            <a:extLst>
              <a:ext uri="{FF2B5EF4-FFF2-40B4-BE49-F238E27FC236}">
                <a16:creationId xmlns:a16="http://schemas.microsoft.com/office/drawing/2014/main" id="{C7B124B1-0D45-481C-BFE5-D459A7FEC391}"/>
              </a:ext>
            </a:extLst>
          </p:cNvPr>
          <p:cNvPicPr>
            <a:picLocks noChangeAspect="1"/>
          </p:cNvPicPr>
          <p:nvPr/>
        </p:nvPicPr>
        <p:blipFill>
          <a:blip r:embed="rId12"/>
          <a:stretch>
            <a:fillRect/>
          </a:stretch>
        </p:blipFill>
        <p:spPr>
          <a:xfrm>
            <a:off x="5862765" y="1432683"/>
            <a:ext cx="824709" cy="876622"/>
          </a:xfrm>
          <a:prstGeom prst="rect">
            <a:avLst/>
          </a:prstGeom>
        </p:spPr>
      </p:pic>
      <p:cxnSp>
        <p:nvCxnSpPr>
          <p:cNvPr id="17" name="Straight Connector 16">
            <a:extLst>
              <a:ext uri="{FF2B5EF4-FFF2-40B4-BE49-F238E27FC236}">
                <a16:creationId xmlns:a16="http://schemas.microsoft.com/office/drawing/2014/main" id="{8E241F0A-AF8F-4197-9B7D-CE60F23BB75E}"/>
              </a:ext>
            </a:extLst>
          </p:cNvPr>
          <p:cNvCxnSpPr>
            <a:cxnSpLocks/>
          </p:cNvCxnSpPr>
          <p:nvPr/>
        </p:nvCxnSpPr>
        <p:spPr>
          <a:xfrm>
            <a:off x="1146048" y="4657139"/>
            <a:ext cx="962746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A20E4-627C-47C1-9688-7D966AF16CCE}"/>
              </a:ext>
            </a:extLst>
          </p:cNvPr>
          <p:cNvSpPr txBox="1"/>
          <p:nvPr/>
        </p:nvSpPr>
        <p:spPr>
          <a:xfrm>
            <a:off x="3048000" y="4070509"/>
            <a:ext cx="6096000" cy="584775"/>
          </a:xfrm>
          <a:prstGeom prst="rect">
            <a:avLst/>
          </a:prstGeom>
          <a:noFill/>
        </p:spPr>
        <p:txBody>
          <a:bodyPr wrap="square">
            <a:spAutoFit/>
          </a:bodyPr>
          <a:lstStyle/>
          <a:p>
            <a:pPr algn="ctr"/>
            <a:r>
              <a:rPr lang="en-US" sz="3200" b="1" dirty="0">
                <a:solidFill>
                  <a:srgbClr val="96322A"/>
                </a:solidFill>
                <a:latin typeface="Microsoft Sans Serif" panose="020B0604020202020204" pitchFamily="34" charset="0"/>
                <a:ea typeface="Microsoft Sans Serif" panose="020B0604020202020204" pitchFamily="34" charset="0"/>
                <a:cs typeface="Microsoft Sans Serif" panose="020B0604020202020204" pitchFamily="34" charset="0"/>
              </a:rPr>
              <a:t>Data Source</a:t>
            </a:r>
            <a:endParaRPr lang="en-US" b="1" dirty="0">
              <a:solidFill>
                <a:srgbClr val="96322A"/>
              </a:solidFill>
            </a:endParaRPr>
          </a:p>
        </p:txBody>
      </p:sp>
      <p:sp>
        <p:nvSpPr>
          <p:cNvPr id="9" name="TextBox 8">
            <a:extLst>
              <a:ext uri="{FF2B5EF4-FFF2-40B4-BE49-F238E27FC236}">
                <a16:creationId xmlns:a16="http://schemas.microsoft.com/office/drawing/2014/main" id="{C6CB4E0E-47E2-43C3-94B0-9352645BB93F}"/>
              </a:ext>
            </a:extLst>
          </p:cNvPr>
          <p:cNvSpPr txBox="1"/>
          <p:nvPr/>
        </p:nvSpPr>
        <p:spPr>
          <a:xfrm>
            <a:off x="1019909" y="4801728"/>
            <a:ext cx="9355014" cy="1569660"/>
          </a:xfrm>
          <a:prstGeom prst="rect">
            <a:avLst/>
          </a:prstGeom>
          <a:noFill/>
        </p:spPr>
        <p:txBody>
          <a:bodyPr wrap="square" rtlCol="0">
            <a:spAutoFit/>
          </a:bodyPr>
          <a:lstStyle/>
          <a:p>
            <a:pPr algn="ctr"/>
            <a:r>
              <a:rPr lang="en-US" sz="2000" b="1" dirty="0">
                <a:solidFill>
                  <a:srgbClr val="96322A"/>
                </a:solidFill>
              </a:rPr>
              <a:t>Shows and Episodes from TVTime.com with Mood Votes</a:t>
            </a:r>
          </a:p>
          <a:p>
            <a:pPr marL="0" marR="0" algn="ctr">
              <a:spcBef>
                <a:spcPts val="0"/>
              </a:spcBef>
              <a:spcAft>
                <a:spcPts val="0"/>
              </a:spcAft>
            </a:pPr>
            <a:endParaRPr lang="en-US" sz="2000" b="1" dirty="0">
              <a:solidFill>
                <a:srgbClr val="96322A"/>
              </a:solidFill>
              <a:effectLst/>
              <a:latin typeface="Calibri" panose="020F0502020204030204" pitchFamily="34" charset="0"/>
              <a:ea typeface="Times New Roman" panose="02020603050405020304" pitchFamily="18" charset="0"/>
            </a:endParaRPr>
          </a:p>
          <a:p>
            <a:pPr algn="ctr"/>
            <a:r>
              <a:rPr lang="en-US" sz="2000" b="1" u="sng" dirty="0">
                <a:solidFill>
                  <a:srgbClr val="96322A"/>
                </a:solidFill>
                <a:latin typeface="Calibri" panose="020F0502020204030204" pitchFamily="34" charset="0"/>
                <a:ea typeface="Times New Roman" panose="02020603050405020304" pitchFamily="18" charset="0"/>
              </a:rPr>
              <a:t>https://www.kaggle.com/oscarfry/tvtime-shows</a:t>
            </a:r>
            <a:endParaRPr lang="en-US" sz="2000" b="1" dirty="0">
              <a:solidFill>
                <a:srgbClr val="96322A"/>
              </a:solidFill>
              <a:effectLst/>
              <a:latin typeface="Times New Roman" panose="02020603050405020304" pitchFamily="18" charset="0"/>
              <a:ea typeface="Times New Roman" panose="02020603050405020304" pitchFamily="18" charset="0"/>
            </a:endParaRPr>
          </a:p>
          <a:p>
            <a:br>
              <a:rPr lang="en-US" sz="1800" dirty="0">
                <a:solidFill>
                  <a:schemeClr val="bg1"/>
                </a:solidFill>
                <a:effectLst/>
                <a:latin typeface="Calibri" panose="020F0502020204030204" pitchFamily="34" charset="0"/>
                <a:ea typeface="Calibri" panose="020F0502020204030204" pitchFamily="34" charset="0"/>
              </a:rPr>
            </a:br>
            <a:endParaRPr lang="en-US" dirty="0">
              <a:solidFill>
                <a:schemeClr val="bg1"/>
              </a:solidFill>
            </a:endParaRPr>
          </a:p>
        </p:txBody>
      </p:sp>
      <p:pic>
        <p:nvPicPr>
          <p:cNvPr id="4" name="Picture 3">
            <a:extLst>
              <a:ext uri="{FF2B5EF4-FFF2-40B4-BE49-F238E27FC236}">
                <a16:creationId xmlns:a16="http://schemas.microsoft.com/office/drawing/2014/main" id="{88CDE6F4-9518-4C10-9FE5-9D756488E100}"/>
              </a:ext>
            </a:extLst>
          </p:cNvPr>
          <p:cNvPicPr>
            <a:picLocks noChangeAspect="1"/>
          </p:cNvPicPr>
          <p:nvPr/>
        </p:nvPicPr>
        <p:blipFill>
          <a:blip r:embed="rId13"/>
          <a:stretch>
            <a:fillRect/>
          </a:stretch>
        </p:blipFill>
        <p:spPr>
          <a:xfrm>
            <a:off x="10264832" y="2663957"/>
            <a:ext cx="814851" cy="819265"/>
          </a:xfrm>
          <a:prstGeom prst="rect">
            <a:avLst/>
          </a:prstGeom>
        </p:spPr>
      </p:pic>
      <p:pic>
        <p:nvPicPr>
          <p:cNvPr id="16" name="Picture 15">
            <a:extLst>
              <a:ext uri="{FF2B5EF4-FFF2-40B4-BE49-F238E27FC236}">
                <a16:creationId xmlns:a16="http://schemas.microsoft.com/office/drawing/2014/main" id="{02552D1B-D43A-4ACE-8E29-05B5D00F91BC}"/>
              </a:ext>
            </a:extLst>
          </p:cNvPr>
          <p:cNvPicPr>
            <a:picLocks noChangeAspect="1"/>
          </p:cNvPicPr>
          <p:nvPr/>
        </p:nvPicPr>
        <p:blipFill>
          <a:blip r:embed="rId14"/>
          <a:stretch>
            <a:fillRect/>
          </a:stretch>
        </p:blipFill>
        <p:spPr>
          <a:xfrm>
            <a:off x="10308167" y="1432683"/>
            <a:ext cx="933450" cy="862488"/>
          </a:xfrm>
          <a:prstGeom prst="rect">
            <a:avLst/>
          </a:prstGeom>
        </p:spPr>
      </p:pic>
      <p:pic>
        <p:nvPicPr>
          <p:cNvPr id="20" name="Picture 19">
            <a:extLst>
              <a:ext uri="{FF2B5EF4-FFF2-40B4-BE49-F238E27FC236}">
                <a16:creationId xmlns:a16="http://schemas.microsoft.com/office/drawing/2014/main" id="{4D6349A4-7508-4176-8B23-A4803A70E74C}"/>
              </a:ext>
            </a:extLst>
          </p:cNvPr>
          <p:cNvPicPr>
            <a:picLocks noChangeAspect="1"/>
          </p:cNvPicPr>
          <p:nvPr/>
        </p:nvPicPr>
        <p:blipFill>
          <a:blip r:embed="rId15"/>
          <a:stretch>
            <a:fillRect/>
          </a:stretch>
        </p:blipFill>
        <p:spPr>
          <a:xfrm>
            <a:off x="6774279" y="1450542"/>
            <a:ext cx="933451" cy="840084"/>
          </a:xfrm>
          <a:prstGeom prst="rect">
            <a:avLst/>
          </a:prstGeom>
        </p:spPr>
      </p:pic>
      <p:pic>
        <p:nvPicPr>
          <p:cNvPr id="3" name="Picture 2">
            <a:extLst>
              <a:ext uri="{FF2B5EF4-FFF2-40B4-BE49-F238E27FC236}">
                <a16:creationId xmlns:a16="http://schemas.microsoft.com/office/drawing/2014/main" id="{6B538141-C90A-6C4A-8664-21D5A6E5BD59}"/>
              </a:ext>
            </a:extLst>
          </p:cNvPr>
          <p:cNvPicPr>
            <a:picLocks noChangeAspect="1"/>
          </p:cNvPicPr>
          <p:nvPr/>
        </p:nvPicPr>
        <p:blipFill>
          <a:blip r:embed="rId16"/>
          <a:stretch>
            <a:fillRect/>
          </a:stretch>
        </p:blipFill>
        <p:spPr>
          <a:xfrm>
            <a:off x="6067927" y="2640882"/>
            <a:ext cx="1197404" cy="897631"/>
          </a:xfrm>
          <a:prstGeom prst="rect">
            <a:avLst/>
          </a:prstGeom>
        </p:spPr>
      </p:pic>
      <p:pic>
        <p:nvPicPr>
          <p:cNvPr id="3074" name="Picture 2" descr="Future of Machine Learning - Elan Academy">
            <a:extLst>
              <a:ext uri="{FF2B5EF4-FFF2-40B4-BE49-F238E27FC236}">
                <a16:creationId xmlns:a16="http://schemas.microsoft.com/office/drawing/2014/main" id="{7D87D7DC-5200-5C4F-A924-193C5670A9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41749" y="2620544"/>
            <a:ext cx="2383647" cy="98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55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pct80">
          <a:fgClr>
            <a:srgbClr val="96322A"/>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380A0-F828-40F6-ABA0-CB684060C995}"/>
              </a:ext>
            </a:extLst>
          </p:cNvPr>
          <p:cNvPicPr>
            <a:picLocks noChangeAspect="1"/>
          </p:cNvPicPr>
          <p:nvPr/>
        </p:nvPicPr>
        <p:blipFill>
          <a:blip r:embed="rId3"/>
          <a:stretch>
            <a:fillRect/>
          </a:stretch>
        </p:blipFill>
        <p:spPr>
          <a:xfrm>
            <a:off x="1540625" y="136525"/>
            <a:ext cx="9143999" cy="6324314"/>
          </a:xfrm>
          <a:prstGeom prst="rect">
            <a:avLst/>
          </a:prstGeom>
        </p:spPr>
      </p:pic>
      <p:sp>
        <p:nvSpPr>
          <p:cNvPr id="6" name="TextBox 5">
            <a:extLst>
              <a:ext uri="{FF2B5EF4-FFF2-40B4-BE49-F238E27FC236}">
                <a16:creationId xmlns:a16="http://schemas.microsoft.com/office/drawing/2014/main" id="{450BAF91-4632-4A48-A0BC-20AB5D0D29E5}"/>
              </a:ext>
            </a:extLst>
          </p:cNvPr>
          <p:cNvSpPr txBox="1"/>
          <p:nvPr/>
        </p:nvSpPr>
        <p:spPr>
          <a:xfrm>
            <a:off x="2097818" y="4115936"/>
            <a:ext cx="5380383" cy="1754326"/>
          </a:xfrm>
          <a:prstGeom prst="rect">
            <a:avLst/>
          </a:prstGeom>
          <a:solidFill>
            <a:schemeClr val="bg1"/>
          </a:solidFill>
        </p:spPr>
        <p:txBody>
          <a:bodyPr wrap="square" rtlCol="0" anchor="ctr">
            <a:spAutoFit/>
          </a:bodyPr>
          <a:lstStyle/>
          <a:p>
            <a:endPar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3600" dirty="0">
                <a:solidFill>
                  <a:srgbClr val="96322A"/>
                </a:solidFill>
                <a:latin typeface="Microsoft Sans Serif" panose="020B0604020202020204" pitchFamily="34" charset="0"/>
                <a:ea typeface="Microsoft Sans Serif" panose="020B0604020202020204" pitchFamily="34" charset="0"/>
                <a:cs typeface="Microsoft Sans Serif" panose="020B0604020202020204" pitchFamily="34" charset="0"/>
              </a:rPr>
              <a:t>Project Overview</a:t>
            </a:r>
          </a:p>
          <a:p>
            <a:endPar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Slide Number Placeholder 1">
            <a:extLst>
              <a:ext uri="{FF2B5EF4-FFF2-40B4-BE49-F238E27FC236}">
                <a16:creationId xmlns:a16="http://schemas.microsoft.com/office/drawing/2014/main" id="{0C20A05A-1E61-419B-8225-50C27E807A0F}"/>
              </a:ext>
            </a:extLst>
          </p:cNvPr>
          <p:cNvSpPr>
            <a:spLocks noGrp="1"/>
          </p:cNvSpPr>
          <p:nvPr>
            <p:ph type="sldNum" sz="quarter" idx="12"/>
          </p:nvPr>
        </p:nvSpPr>
        <p:spPr/>
        <p:txBody>
          <a:bodyPr/>
          <a:lstStyle/>
          <a:p>
            <a:fld id="{2BD03CB1-4DB3-405C-876B-B27AD0EBE084}" type="slidenum">
              <a:rPr lang="en-US" smtClean="0"/>
              <a:t>4</a:t>
            </a:fld>
            <a:endParaRPr lang="en-US"/>
          </a:p>
        </p:txBody>
      </p:sp>
      <p:pic>
        <p:nvPicPr>
          <p:cNvPr id="9" name="Picture 8">
            <a:extLst>
              <a:ext uri="{FF2B5EF4-FFF2-40B4-BE49-F238E27FC236}">
                <a16:creationId xmlns:a16="http://schemas.microsoft.com/office/drawing/2014/main" id="{5CC663D5-8C1F-0F4B-A820-60562C640C32}"/>
              </a:ext>
            </a:extLst>
          </p:cNvPr>
          <p:cNvPicPr>
            <a:picLocks noChangeAspect="1"/>
          </p:cNvPicPr>
          <p:nvPr/>
        </p:nvPicPr>
        <p:blipFill>
          <a:blip r:embed="rId4"/>
          <a:stretch>
            <a:fillRect/>
          </a:stretch>
        </p:blipFill>
        <p:spPr>
          <a:xfrm>
            <a:off x="4788009" y="1271424"/>
            <a:ext cx="2235200" cy="914400"/>
          </a:xfrm>
          <a:prstGeom prst="rect">
            <a:avLst/>
          </a:prstGeom>
        </p:spPr>
      </p:pic>
      <p:pic>
        <p:nvPicPr>
          <p:cNvPr id="11" name="Picture 2" descr="Future of Machine Learning - Elan Academy">
            <a:extLst>
              <a:ext uri="{FF2B5EF4-FFF2-40B4-BE49-F238E27FC236}">
                <a16:creationId xmlns:a16="http://schemas.microsoft.com/office/drawing/2014/main" id="{5DFA1CC5-6D1C-5B40-A94D-8C6432D423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530" y="2510824"/>
            <a:ext cx="2383647" cy="988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FE9930-24FE-BC4D-A2D7-3399B7741BC0}"/>
              </a:ext>
            </a:extLst>
          </p:cNvPr>
          <p:cNvSpPr txBox="1"/>
          <p:nvPr/>
        </p:nvSpPr>
        <p:spPr>
          <a:xfrm>
            <a:off x="7331826" y="2611023"/>
            <a:ext cx="1995055" cy="830997"/>
          </a:xfrm>
          <a:prstGeom prst="rect">
            <a:avLst/>
          </a:prstGeom>
          <a:solidFill>
            <a:schemeClr val="bg1"/>
          </a:solidFill>
        </p:spPr>
        <p:txBody>
          <a:bodyPr wrap="square" rtlCol="0">
            <a:spAutoFit/>
          </a:bodyPr>
          <a:lstStyle/>
          <a:p>
            <a:r>
              <a:rPr lang="en-US" sz="1600" dirty="0"/>
              <a:t>Visualizations</a:t>
            </a:r>
          </a:p>
          <a:p>
            <a:endParaRPr lang="en-US" sz="1600" dirty="0"/>
          </a:p>
          <a:p>
            <a:endParaRPr lang="en-US" sz="1600" dirty="0"/>
          </a:p>
        </p:txBody>
      </p:sp>
      <p:pic>
        <p:nvPicPr>
          <p:cNvPr id="13" name="Picture 12">
            <a:extLst>
              <a:ext uri="{FF2B5EF4-FFF2-40B4-BE49-F238E27FC236}">
                <a16:creationId xmlns:a16="http://schemas.microsoft.com/office/drawing/2014/main" id="{2D9C5C70-BD2E-EE47-B886-638BF66542E4}"/>
              </a:ext>
            </a:extLst>
          </p:cNvPr>
          <p:cNvPicPr>
            <a:picLocks noChangeAspect="1"/>
          </p:cNvPicPr>
          <p:nvPr/>
        </p:nvPicPr>
        <p:blipFill>
          <a:blip r:embed="rId6"/>
          <a:stretch>
            <a:fillRect/>
          </a:stretch>
        </p:blipFill>
        <p:spPr>
          <a:xfrm>
            <a:off x="8558800" y="2602297"/>
            <a:ext cx="1001362" cy="826703"/>
          </a:xfrm>
          <a:prstGeom prst="rect">
            <a:avLst/>
          </a:prstGeom>
        </p:spPr>
      </p:pic>
      <p:cxnSp>
        <p:nvCxnSpPr>
          <p:cNvPr id="15" name="Straight Arrow Connector 14">
            <a:extLst>
              <a:ext uri="{FF2B5EF4-FFF2-40B4-BE49-F238E27FC236}">
                <a16:creationId xmlns:a16="http://schemas.microsoft.com/office/drawing/2014/main" id="{49315918-8232-8248-AF28-8047FB961328}"/>
              </a:ext>
            </a:extLst>
          </p:cNvPr>
          <p:cNvCxnSpPr/>
          <p:nvPr/>
        </p:nvCxnSpPr>
        <p:spPr>
          <a:xfrm flipH="1">
            <a:off x="3956858" y="1928553"/>
            <a:ext cx="831151" cy="582271"/>
          </a:xfrm>
          <a:prstGeom prst="straightConnector1">
            <a:avLst/>
          </a:prstGeom>
          <a:ln w="1174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D8ADBC-9089-CF49-8AFD-432B297D095B}"/>
              </a:ext>
            </a:extLst>
          </p:cNvPr>
          <p:cNvCxnSpPr>
            <a:cxnSpLocks/>
          </p:cNvCxnSpPr>
          <p:nvPr/>
        </p:nvCxnSpPr>
        <p:spPr>
          <a:xfrm>
            <a:off x="7146923" y="1924702"/>
            <a:ext cx="669116" cy="698726"/>
          </a:xfrm>
          <a:prstGeom prst="straightConnector1">
            <a:avLst/>
          </a:prstGeom>
          <a:ln w="1174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05D367-24A6-A94E-8377-74895791B951}"/>
              </a:ext>
            </a:extLst>
          </p:cNvPr>
          <p:cNvSpPr txBox="1"/>
          <p:nvPr/>
        </p:nvSpPr>
        <p:spPr>
          <a:xfrm>
            <a:off x="4987212" y="2326158"/>
            <a:ext cx="2131417" cy="369332"/>
          </a:xfrm>
          <a:prstGeom prst="rect">
            <a:avLst/>
          </a:prstGeom>
          <a:solidFill>
            <a:srgbClr val="96322A"/>
          </a:solidFill>
        </p:spPr>
        <p:txBody>
          <a:bodyPr wrap="none" rtlCol="0">
            <a:spAutoFit/>
          </a:bodyPr>
          <a:lstStyle/>
          <a:p>
            <a:r>
              <a:rPr lang="en-US" dirty="0">
                <a:solidFill>
                  <a:schemeClr val="bg1"/>
                </a:solidFill>
              </a:rPr>
              <a:t>Show Success Model</a:t>
            </a:r>
          </a:p>
        </p:txBody>
      </p:sp>
      <p:sp>
        <p:nvSpPr>
          <p:cNvPr id="20" name="TextBox 19">
            <a:extLst>
              <a:ext uri="{FF2B5EF4-FFF2-40B4-BE49-F238E27FC236}">
                <a16:creationId xmlns:a16="http://schemas.microsoft.com/office/drawing/2014/main" id="{B50C798F-7480-924E-806E-8A792B8030FF}"/>
              </a:ext>
            </a:extLst>
          </p:cNvPr>
          <p:cNvSpPr txBox="1"/>
          <p:nvPr/>
        </p:nvSpPr>
        <p:spPr>
          <a:xfrm>
            <a:off x="5023237" y="3160199"/>
            <a:ext cx="1656094" cy="369332"/>
          </a:xfrm>
          <a:prstGeom prst="rect">
            <a:avLst/>
          </a:prstGeom>
          <a:solidFill>
            <a:srgbClr val="96322A"/>
          </a:solidFill>
        </p:spPr>
        <p:txBody>
          <a:bodyPr wrap="none" rtlCol="0">
            <a:spAutoFit/>
          </a:bodyPr>
          <a:lstStyle/>
          <a:p>
            <a:r>
              <a:rPr lang="en-US" dirty="0">
                <a:solidFill>
                  <a:schemeClr val="bg1"/>
                </a:solidFill>
              </a:rPr>
              <a:t>Network Model</a:t>
            </a:r>
          </a:p>
        </p:txBody>
      </p:sp>
      <p:cxnSp>
        <p:nvCxnSpPr>
          <p:cNvPr id="22" name="Straight Arrow Connector 21">
            <a:extLst>
              <a:ext uri="{FF2B5EF4-FFF2-40B4-BE49-F238E27FC236}">
                <a16:creationId xmlns:a16="http://schemas.microsoft.com/office/drawing/2014/main" id="{F31433FE-0385-E14D-A064-E4F6114EFA6E}"/>
              </a:ext>
            </a:extLst>
          </p:cNvPr>
          <p:cNvCxnSpPr>
            <a:endCxn id="19" idx="1"/>
          </p:cNvCxnSpPr>
          <p:nvPr/>
        </p:nvCxnSpPr>
        <p:spPr>
          <a:xfrm flipV="1">
            <a:off x="4503177" y="2510824"/>
            <a:ext cx="484035" cy="184666"/>
          </a:xfrm>
          <a:prstGeom prst="straightConnector1">
            <a:avLst/>
          </a:prstGeom>
          <a:ln w="349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A7094B5-481F-2A4D-AA8A-B63B7A30D72E}"/>
              </a:ext>
            </a:extLst>
          </p:cNvPr>
          <p:cNvCxnSpPr>
            <a:endCxn id="20" idx="1"/>
          </p:cNvCxnSpPr>
          <p:nvPr/>
        </p:nvCxnSpPr>
        <p:spPr>
          <a:xfrm>
            <a:off x="4503177" y="3160199"/>
            <a:ext cx="520060" cy="18466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503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DB65-CC9C-0747-B95C-E7A31AF50CC6}"/>
              </a:ext>
            </a:extLst>
          </p:cNvPr>
          <p:cNvSpPr>
            <a:spLocks noGrp="1"/>
          </p:cNvSpPr>
          <p:nvPr>
            <p:ph type="title"/>
          </p:nvPr>
        </p:nvSpPr>
        <p:spPr/>
        <p:txBody>
          <a:bodyPr/>
          <a:lstStyle/>
          <a:p>
            <a:pPr algn="ctr"/>
            <a:r>
              <a:rPr lang="en-US" b="1" dirty="0"/>
              <a:t>Machine Learning Models</a:t>
            </a:r>
          </a:p>
        </p:txBody>
      </p:sp>
      <p:sp>
        <p:nvSpPr>
          <p:cNvPr id="3" name="Content Placeholder 2">
            <a:extLst>
              <a:ext uri="{FF2B5EF4-FFF2-40B4-BE49-F238E27FC236}">
                <a16:creationId xmlns:a16="http://schemas.microsoft.com/office/drawing/2014/main" id="{308FE010-86D1-AC4E-A525-02CEDC97B1AD}"/>
              </a:ext>
            </a:extLst>
          </p:cNvPr>
          <p:cNvSpPr>
            <a:spLocks noGrp="1"/>
          </p:cNvSpPr>
          <p:nvPr>
            <p:ph sz="half" idx="1"/>
          </p:nvPr>
        </p:nvSpPr>
        <p:spPr/>
        <p:txBody>
          <a:bodyPr/>
          <a:lstStyle/>
          <a:p>
            <a:r>
              <a:rPr lang="en-US" dirty="0">
                <a:solidFill>
                  <a:srgbClr val="96322A"/>
                </a:solidFill>
              </a:rPr>
              <a:t>For the Show Creators</a:t>
            </a:r>
          </a:p>
          <a:p>
            <a:pPr lvl="1"/>
            <a:r>
              <a:rPr lang="en-US" dirty="0">
                <a:solidFill>
                  <a:srgbClr val="96322A"/>
                </a:solidFill>
              </a:rPr>
              <a:t>Show Success Predictor</a:t>
            </a:r>
          </a:p>
          <a:p>
            <a:pPr lvl="1"/>
            <a:r>
              <a:rPr lang="en-US" dirty="0">
                <a:solidFill>
                  <a:srgbClr val="96322A"/>
                </a:solidFill>
              </a:rPr>
              <a:t>Predicts the Show Success based on the moods of the show</a:t>
            </a:r>
          </a:p>
          <a:p>
            <a:pPr lvl="1"/>
            <a:r>
              <a:rPr lang="en-US" dirty="0">
                <a:solidFill>
                  <a:srgbClr val="96322A"/>
                </a:solidFill>
              </a:rPr>
              <a:t>Features: Moods of the show on the range of 1 – 100 </a:t>
            </a:r>
          </a:p>
          <a:p>
            <a:pPr lvl="1"/>
            <a:r>
              <a:rPr lang="en-US" dirty="0">
                <a:solidFill>
                  <a:srgbClr val="96322A"/>
                </a:solidFill>
              </a:rPr>
              <a:t>Label: Number of Followers of the show</a:t>
            </a:r>
          </a:p>
          <a:p>
            <a:pPr lvl="1"/>
            <a:r>
              <a:rPr lang="en-US" dirty="0">
                <a:solidFill>
                  <a:srgbClr val="96322A"/>
                </a:solidFill>
              </a:rPr>
              <a:t>Regression Model</a:t>
            </a:r>
          </a:p>
        </p:txBody>
      </p:sp>
      <p:sp>
        <p:nvSpPr>
          <p:cNvPr id="4" name="Content Placeholder 3">
            <a:extLst>
              <a:ext uri="{FF2B5EF4-FFF2-40B4-BE49-F238E27FC236}">
                <a16:creationId xmlns:a16="http://schemas.microsoft.com/office/drawing/2014/main" id="{9D4B63D6-40F0-C04A-A687-7C34F5243205}"/>
              </a:ext>
            </a:extLst>
          </p:cNvPr>
          <p:cNvSpPr>
            <a:spLocks noGrp="1"/>
          </p:cNvSpPr>
          <p:nvPr>
            <p:ph sz="half" idx="2"/>
          </p:nvPr>
        </p:nvSpPr>
        <p:spPr/>
        <p:txBody>
          <a:bodyPr/>
          <a:lstStyle/>
          <a:p>
            <a:r>
              <a:rPr lang="en-US" dirty="0"/>
              <a:t>For Audience</a:t>
            </a:r>
          </a:p>
          <a:p>
            <a:pPr lvl="1"/>
            <a:r>
              <a:rPr lang="en-US" dirty="0"/>
              <a:t>Network Predictor</a:t>
            </a:r>
          </a:p>
          <a:p>
            <a:pPr lvl="1"/>
            <a:r>
              <a:rPr lang="en-US" dirty="0"/>
              <a:t>Suggests the Network to watch based on the mood of the user.</a:t>
            </a:r>
          </a:p>
          <a:p>
            <a:pPr lvl="1"/>
            <a:r>
              <a:rPr lang="en-US" dirty="0"/>
              <a:t>Features: Moods of the user in the range 1 – 100</a:t>
            </a:r>
          </a:p>
          <a:p>
            <a:pPr lvl="1"/>
            <a:r>
              <a:rPr lang="en-US" dirty="0"/>
              <a:t>Label: Network</a:t>
            </a:r>
          </a:p>
          <a:p>
            <a:pPr lvl="1"/>
            <a:r>
              <a:rPr lang="en-US" dirty="0"/>
              <a:t>Classification Model</a:t>
            </a:r>
          </a:p>
        </p:txBody>
      </p:sp>
      <p:sp>
        <p:nvSpPr>
          <p:cNvPr id="5" name="Slide Number Placeholder 4">
            <a:extLst>
              <a:ext uri="{FF2B5EF4-FFF2-40B4-BE49-F238E27FC236}">
                <a16:creationId xmlns:a16="http://schemas.microsoft.com/office/drawing/2014/main" id="{99C55252-AB6D-424D-B7D1-9C0CFA78976E}"/>
              </a:ext>
            </a:extLst>
          </p:cNvPr>
          <p:cNvSpPr>
            <a:spLocks noGrp="1"/>
          </p:cNvSpPr>
          <p:nvPr>
            <p:ph type="sldNum" sz="quarter" idx="12"/>
          </p:nvPr>
        </p:nvSpPr>
        <p:spPr/>
        <p:txBody>
          <a:bodyPr/>
          <a:lstStyle/>
          <a:p>
            <a:fld id="{2BD03CB1-4DB3-405C-876B-B27AD0EBE084}" type="slidenum">
              <a:rPr lang="en-US" smtClean="0"/>
              <a:t>5</a:t>
            </a:fld>
            <a:endParaRPr lang="en-US" dirty="0"/>
          </a:p>
        </p:txBody>
      </p:sp>
      <p:sp>
        <p:nvSpPr>
          <p:cNvPr id="6" name="Rectangle 5">
            <a:extLst>
              <a:ext uri="{FF2B5EF4-FFF2-40B4-BE49-F238E27FC236}">
                <a16:creationId xmlns:a16="http://schemas.microsoft.com/office/drawing/2014/main" id="{3AF94F3D-712D-2F49-BD5E-5860C740AC2D}"/>
              </a:ext>
            </a:extLst>
          </p:cNvPr>
          <p:cNvSpPr/>
          <p:nvPr/>
        </p:nvSpPr>
        <p:spPr>
          <a:xfrm flipV="1">
            <a:off x="0" y="6116376"/>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05C0BF-6411-D74C-9F44-EA93AC9E5431}"/>
              </a:ext>
            </a:extLst>
          </p:cNvPr>
          <p:cNvPicPr>
            <a:picLocks noChangeAspect="1"/>
          </p:cNvPicPr>
          <p:nvPr/>
        </p:nvPicPr>
        <p:blipFill>
          <a:blip r:embed="rId3"/>
          <a:stretch>
            <a:fillRect/>
          </a:stretch>
        </p:blipFill>
        <p:spPr>
          <a:xfrm>
            <a:off x="1019909" y="6218872"/>
            <a:ext cx="1991003" cy="581106"/>
          </a:xfrm>
          <a:prstGeom prst="rect">
            <a:avLst/>
          </a:prstGeom>
        </p:spPr>
      </p:pic>
    </p:spTree>
    <p:extLst>
      <p:ext uri="{BB962C8B-B14F-4D97-AF65-F5344CB8AC3E}">
        <p14:creationId xmlns:p14="http://schemas.microsoft.com/office/powerpoint/2010/main" val="1974128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500"/>
                                        <p:tgtEl>
                                          <p:spTgt spid="3">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heckerboard(across)">
                                      <p:cBhvr>
                                        <p:cTn id="19" dur="500"/>
                                        <p:tgtEl>
                                          <p:spTgt spid="3">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checkerboard(across)">
                                      <p:cBhvr>
                                        <p:cTn id="27" dur="500"/>
                                        <p:tgtEl>
                                          <p:spTgt spid="4">
                                            <p:txEl>
                                              <p:pRg st="0" end="0"/>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checkerboard(across)">
                                      <p:cBhvr>
                                        <p:cTn id="30" dur="500"/>
                                        <p:tgtEl>
                                          <p:spTgt spid="4">
                                            <p:txEl>
                                              <p:pRg st="1" end="1"/>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checkerboard(across)">
                                      <p:cBhvr>
                                        <p:cTn id="33" dur="500"/>
                                        <p:tgtEl>
                                          <p:spTgt spid="4">
                                            <p:txEl>
                                              <p:pRg st="2" end="2"/>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checkerboard(across)">
                                      <p:cBhvr>
                                        <p:cTn id="36" dur="500"/>
                                        <p:tgtEl>
                                          <p:spTgt spid="4">
                                            <p:txEl>
                                              <p:pRg st="3" end="3"/>
                                            </p:txEl>
                                          </p:spTgt>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checkerboard(across)">
                                      <p:cBhvr>
                                        <p:cTn id="39" dur="500"/>
                                        <p:tgtEl>
                                          <p:spTgt spid="4">
                                            <p:txEl>
                                              <p:pRg st="4" end="4"/>
                                            </p:txEl>
                                          </p:spTgt>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checkerboard(across)">
                                      <p:cBhvr>
                                        <p:cTn id="42" dur="500"/>
                                        <p:tgtEl>
                                          <p:spTgt spid="4">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2000" fill="hold"/>
                                        <p:tgtEl>
                                          <p:spTgt spid="3"/>
                                        </p:tgtEl>
                                        <p:attrNameLst>
                                          <p:attrName>fillcolor</p:attrName>
                                        </p:attrNameLst>
                                      </p:cBhvr>
                                      <p:to>
                                        <a:schemeClr val="accent2"/>
                                      </p:to>
                                    </p:animClr>
                                    <p:set>
                                      <p:cBhvr>
                                        <p:cTn id="47" dur="2000" fill="hold"/>
                                        <p:tgtEl>
                                          <p:spTgt spid="3"/>
                                        </p:tgtEl>
                                        <p:attrNameLst>
                                          <p:attrName>fill.type</p:attrName>
                                        </p:attrNameLst>
                                      </p:cBhvr>
                                      <p:to>
                                        <p:strVal val="solid"/>
                                      </p:to>
                                    </p:set>
                                    <p:set>
                                      <p:cBhvr>
                                        <p:cTn id="48" dur="2000" fill="hold"/>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5F256-F5E5-C446-BDBD-E527D6F48104}"/>
              </a:ext>
            </a:extLst>
          </p:cNvPr>
          <p:cNvSpPr>
            <a:spLocks noGrp="1"/>
          </p:cNvSpPr>
          <p:nvPr>
            <p:ph type="sldNum" sz="quarter" idx="12"/>
          </p:nvPr>
        </p:nvSpPr>
        <p:spPr/>
        <p:txBody>
          <a:bodyPr/>
          <a:lstStyle/>
          <a:p>
            <a:fld id="{2BD03CB1-4DB3-405C-876B-B27AD0EBE084}" type="slidenum">
              <a:rPr lang="en-US" smtClean="0"/>
              <a:t>6</a:t>
            </a:fld>
            <a:endParaRPr lang="en-US"/>
          </a:p>
        </p:txBody>
      </p:sp>
      <p:sp>
        <p:nvSpPr>
          <p:cNvPr id="5" name="Title 1">
            <a:extLst>
              <a:ext uri="{FF2B5EF4-FFF2-40B4-BE49-F238E27FC236}">
                <a16:creationId xmlns:a16="http://schemas.microsoft.com/office/drawing/2014/main" id="{B2E263B2-3E4F-124E-AD44-6E4AF389583B}"/>
              </a:ext>
            </a:extLst>
          </p:cNvPr>
          <p:cNvSpPr>
            <a:spLocks noGrp="1"/>
          </p:cNvSpPr>
          <p:nvPr>
            <p:ph type="title"/>
          </p:nvPr>
        </p:nvSpPr>
        <p:spPr>
          <a:xfrm>
            <a:off x="838200" y="464877"/>
            <a:ext cx="10515600" cy="1325563"/>
          </a:xfrm>
          <a:solidFill>
            <a:srgbClr val="96322A"/>
          </a:solidFill>
        </p:spPr>
        <p:txBody>
          <a:bodyPr>
            <a:normAutofit/>
          </a:bodyPr>
          <a:lstStyle/>
          <a:p>
            <a:pPr algn="ctr"/>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Steps for Show Success Predictor Model</a:t>
            </a:r>
            <a:endParaRPr lang="en-US" sz="3200" dirty="0">
              <a:solidFill>
                <a:schemeClr val="bg1"/>
              </a:solidFill>
            </a:endParaRPr>
          </a:p>
        </p:txBody>
      </p:sp>
      <p:sp>
        <p:nvSpPr>
          <p:cNvPr id="14" name="Content Placeholder 13">
            <a:extLst>
              <a:ext uri="{FF2B5EF4-FFF2-40B4-BE49-F238E27FC236}">
                <a16:creationId xmlns:a16="http://schemas.microsoft.com/office/drawing/2014/main" id="{7A2FF252-B30A-534D-92EC-FEE6044A50D1}"/>
              </a:ext>
            </a:extLst>
          </p:cNvPr>
          <p:cNvSpPr>
            <a:spLocks noGrp="1"/>
          </p:cNvSpPr>
          <p:nvPr>
            <p:ph idx="1"/>
          </p:nvPr>
        </p:nvSpPr>
        <p:spPr>
          <a:xfrm>
            <a:off x="838200" y="1825625"/>
            <a:ext cx="10515600" cy="4895850"/>
          </a:xfrm>
          <a:solidFill>
            <a:schemeClr val="bg1"/>
          </a:solidFill>
        </p:spPr>
        <p:txBody>
          <a:bodyPr>
            <a:normAutofit fontScale="92500" lnSpcReduction="20000"/>
          </a:bodyPr>
          <a:lstStyle/>
          <a:p>
            <a:pPr marL="514350" indent="-514350">
              <a:buAutoNum type="arabicPeriod"/>
            </a:pPr>
            <a:r>
              <a:rPr lang="en-US" dirty="0"/>
              <a:t>Data Cleaning</a:t>
            </a:r>
          </a:p>
          <a:p>
            <a:pPr lvl="1"/>
            <a:r>
              <a:rPr lang="en-US" sz="1800" dirty="0"/>
              <a:t>Removing extraneous columns</a:t>
            </a:r>
          </a:p>
          <a:p>
            <a:pPr lvl="1"/>
            <a:r>
              <a:rPr lang="en-US" sz="1800" dirty="0"/>
              <a:t>Null values</a:t>
            </a:r>
          </a:p>
          <a:p>
            <a:pPr lvl="1"/>
            <a:r>
              <a:rPr lang="en-US" sz="1800" dirty="0"/>
              <a:t>Duplicates</a:t>
            </a:r>
          </a:p>
          <a:p>
            <a:pPr lvl="1"/>
            <a:r>
              <a:rPr lang="en-US" sz="1800" dirty="0"/>
              <a:t>Merging datasets by grouping shows</a:t>
            </a:r>
          </a:p>
          <a:p>
            <a:pPr marL="514350" indent="-514350">
              <a:buAutoNum type="arabicPeriod"/>
            </a:pPr>
            <a:r>
              <a:rPr lang="en-US" dirty="0"/>
              <a:t>Individual scatter plots for each feature</a:t>
            </a:r>
          </a:p>
          <a:p>
            <a:pPr marL="514350" indent="-514350">
              <a:buAutoNum type="arabicPeriod"/>
            </a:pPr>
            <a:r>
              <a:rPr lang="en-US" dirty="0"/>
              <a:t>Regularization: Coefficient plots with Linear Regression, Lasso, Ridge &amp; </a:t>
            </a:r>
            <a:r>
              <a:rPr lang="en-US" dirty="0" err="1"/>
              <a:t>ElasticNet</a:t>
            </a:r>
            <a:endParaRPr lang="en-US" dirty="0"/>
          </a:p>
          <a:p>
            <a:pPr marL="514350" indent="-514350">
              <a:buAutoNum type="arabicPeriod"/>
            </a:pPr>
            <a:r>
              <a:rPr lang="en-US" dirty="0"/>
              <a:t>Function to test the familiar Regressors</a:t>
            </a:r>
          </a:p>
          <a:p>
            <a:pPr marL="514350" indent="-514350">
              <a:buAutoNum type="arabicPeriod"/>
            </a:pPr>
            <a:r>
              <a:rPr lang="en-US" dirty="0"/>
              <a:t>Scaling the data – </a:t>
            </a:r>
            <a:r>
              <a:rPr lang="en-US" dirty="0" err="1"/>
              <a:t>StandScaler</a:t>
            </a:r>
            <a:r>
              <a:rPr lang="en-US" dirty="0"/>
              <a:t> &amp; MinMaxScaler</a:t>
            </a:r>
          </a:p>
          <a:p>
            <a:pPr marL="514350" indent="-514350">
              <a:buAutoNum type="arabicPeriod"/>
            </a:pPr>
            <a:r>
              <a:rPr lang="en-US" dirty="0"/>
              <a:t>Model Selection &amp; Prediction</a:t>
            </a:r>
          </a:p>
          <a:p>
            <a:pPr marL="514350" indent="-514350">
              <a:buAutoNum type="arabicPeriod"/>
            </a:pPr>
            <a:r>
              <a:rPr lang="en-US" dirty="0"/>
              <a:t>MSE &amp; R-squared score: </a:t>
            </a:r>
            <a:r>
              <a:rPr lang="en-US" dirty="0">
                <a:solidFill>
                  <a:srgbClr val="C00000"/>
                </a:solidFill>
              </a:rPr>
              <a:t>Lesson Learnt </a:t>
            </a:r>
          </a:p>
          <a:p>
            <a:pPr marL="514350" indent="-514350">
              <a:buAutoNum type="arabicPeriod"/>
            </a:pPr>
            <a:r>
              <a:rPr lang="en-US" dirty="0"/>
              <a:t>Exported the model -&gt; Flask implementation</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2886185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E263B2-3E4F-124E-AD44-6E4AF389583B}"/>
              </a:ext>
            </a:extLst>
          </p:cNvPr>
          <p:cNvSpPr>
            <a:spLocks noGrp="1"/>
          </p:cNvSpPr>
          <p:nvPr>
            <p:ph type="title"/>
          </p:nvPr>
        </p:nvSpPr>
        <p:spPr>
          <a:xfrm>
            <a:off x="648929" y="629266"/>
            <a:ext cx="3505495" cy="1622321"/>
          </a:xfrm>
          <a:solidFill>
            <a:srgbClr val="96322A"/>
          </a:solidFill>
        </p:spPr>
        <p:txBody>
          <a:bodyPr>
            <a:normAutofit/>
          </a:bodyPr>
          <a:lstStyle/>
          <a:p>
            <a:r>
              <a:rPr lang="en-US" sz="37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Show Success Predictor Model</a:t>
            </a:r>
            <a:endParaRPr lang="en-US" sz="3700" dirty="0">
              <a:solidFill>
                <a:schemeClr val="bg1"/>
              </a:solidFill>
            </a:endParaRPr>
          </a:p>
        </p:txBody>
      </p:sp>
      <p:sp>
        <p:nvSpPr>
          <p:cNvPr id="14" name="Content Placeholder 13">
            <a:extLst>
              <a:ext uri="{FF2B5EF4-FFF2-40B4-BE49-F238E27FC236}">
                <a16:creationId xmlns:a16="http://schemas.microsoft.com/office/drawing/2014/main" id="{7A2FF252-B30A-534D-92EC-FEE6044A50D1}"/>
              </a:ext>
            </a:extLst>
          </p:cNvPr>
          <p:cNvSpPr>
            <a:spLocks noGrp="1"/>
          </p:cNvSpPr>
          <p:nvPr>
            <p:ph idx="1"/>
          </p:nvPr>
        </p:nvSpPr>
        <p:spPr>
          <a:xfrm>
            <a:off x="648931" y="2438400"/>
            <a:ext cx="3505494" cy="1235825"/>
          </a:xfrm>
          <a:solidFill>
            <a:schemeClr val="bg1"/>
          </a:solidFill>
        </p:spPr>
        <p:txBody>
          <a:bodyPr>
            <a:normAutofit fontScale="92500"/>
          </a:bodyPr>
          <a:lstStyle/>
          <a:p>
            <a:pPr marL="0" indent="0">
              <a:buNone/>
            </a:pPr>
            <a:r>
              <a:rPr lang="en-US" sz="2400" dirty="0"/>
              <a:t>Regularization: Coefficient plots with Linear Regression, Lasso, Ridge &amp; </a:t>
            </a:r>
            <a:r>
              <a:rPr lang="en-US" sz="2400" dirty="0" err="1"/>
              <a:t>ElasticNet</a:t>
            </a:r>
            <a:endParaRPr lang="en-US" sz="2400" dirty="0"/>
          </a:p>
          <a:p>
            <a:pPr marL="0" indent="0">
              <a:buNone/>
            </a:pPr>
            <a:endParaRPr lang="en-US" sz="2000" dirty="0"/>
          </a:p>
          <a:p>
            <a:pPr marL="457200" lvl="1" indent="0">
              <a:buNone/>
            </a:pPr>
            <a:endParaRPr lang="en-US" sz="2000" dirty="0"/>
          </a:p>
          <a:p>
            <a:pPr lvl="1"/>
            <a:endParaRPr lang="en-US" sz="2000" dirty="0"/>
          </a:p>
        </p:txBody>
      </p:sp>
      <p:sp>
        <p:nvSpPr>
          <p:cNvPr id="23"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with medium confidence">
            <a:extLst>
              <a:ext uri="{FF2B5EF4-FFF2-40B4-BE49-F238E27FC236}">
                <a16:creationId xmlns:a16="http://schemas.microsoft.com/office/drawing/2014/main" id="{E88100E0-E72B-DA43-98C6-46C5E99E6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5862" y="1420933"/>
            <a:ext cx="6019331" cy="4012887"/>
          </a:xfrm>
          <a:prstGeom prst="rect">
            <a:avLst/>
          </a:prstGeom>
          <a:effectLst/>
        </p:spPr>
      </p:pic>
      <p:sp>
        <p:nvSpPr>
          <p:cNvPr id="4" name="Slide Number Placeholder 3">
            <a:extLst>
              <a:ext uri="{FF2B5EF4-FFF2-40B4-BE49-F238E27FC236}">
                <a16:creationId xmlns:a16="http://schemas.microsoft.com/office/drawing/2014/main" id="{20E5F256-F5E5-C446-BDBD-E527D6F48104}"/>
              </a:ext>
            </a:extLst>
          </p:cNvPr>
          <p:cNvSpPr>
            <a:spLocks noGrp="1"/>
          </p:cNvSpPr>
          <p:nvPr>
            <p:ph type="sldNum" sz="quarter" idx="12"/>
          </p:nvPr>
        </p:nvSpPr>
        <p:spPr>
          <a:xfrm>
            <a:off x="8610600" y="6356350"/>
            <a:ext cx="2743200" cy="365125"/>
          </a:xfrm>
        </p:spPr>
        <p:txBody>
          <a:bodyPr>
            <a:normAutofit/>
          </a:bodyPr>
          <a:lstStyle/>
          <a:p>
            <a:pPr>
              <a:spcAft>
                <a:spcPts val="600"/>
              </a:spcAft>
            </a:pPr>
            <a:fld id="{2BD03CB1-4DB3-405C-876B-B27AD0EBE084}" type="slidenum">
              <a:rPr lang="en-US">
                <a:solidFill>
                  <a:srgbClr val="303030"/>
                </a:solidFill>
              </a:rPr>
              <a:pPr>
                <a:spcAft>
                  <a:spcPts val="600"/>
                </a:spcAft>
              </a:pPr>
              <a:t>7</a:t>
            </a:fld>
            <a:endParaRPr lang="en-US">
              <a:solidFill>
                <a:srgbClr val="303030"/>
              </a:solidFill>
            </a:endParaRPr>
          </a:p>
        </p:txBody>
      </p:sp>
    </p:spTree>
    <p:extLst>
      <p:ext uri="{BB962C8B-B14F-4D97-AF65-F5344CB8AC3E}">
        <p14:creationId xmlns:p14="http://schemas.microsoft.com/office/powerpoint/2010/main" val="2135937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5F256-F5E5-C446-BDBD-E527D6F48104}"/>
              </a:ext>
            </a:extLst>
          </p:cNvPr>
          <p:cNvSpPr>
            <a:spLocks noGrp="1"/>
          </p:cNvSpPr>
          <p:nvPr>
            <p:ph type="sldNum" sz="quarter" idx="12"/>
          </p:nvPr>
        </p:nvSpPr>
        <p:spPr/>
        <p:txBody>
          <a:bodyPr/>
          <a:lstStyle/>
          <a:p>
            <a:fld id="{2BD03CB1-4DB3-405C-876B-B27AD0EBE084}" type="slidenum">
              <a:rPr lang="en-US" smtClean="0"/>
              <a:t>8</a:t>
            </a:fld>
            <a:endParaRPr lang="en-US"/>
          </a:p>
        </p:txBody>
      </p:sp>
      <p:sp>
        <p:nvSpPr>
          <p:cNvPr id="5" name="Title 1">
            <a:extLst>
              <a:ext uri="{FF2B5EF4-FFF2-40B4-BE49-F238E27FC236}">
                <a16:creationId xmlns:a16="http://schemas.microsoft.com/office/drawing/2014/main" id="{B2E263B2-3E4F-124E-AD44-6E4AF389583B}"/>
              </a:ext>
            </a:extLst>
          </p:cNvPr>
          <p:cNvSpPr>
            <a:spLocks noGrp="1"/>
          </p:cNvSpPr>
          <p:nvPr>
            <p:ph type="title"/>
          </p:nvPr>
        </p:nvSpPr>
        <p:spPr>
          <a:xfrm>
            <a:off x="838200" y="464877"/>
            <a:ext cx="10515600" cy="1325563"/>
          </a:xfrm>
          <a:solidFill>
            <a:srgbClr val="96322A"/>
          </a:solidFill>
        </p:spPr>
        <p:txBody>
          <a:bodyPr>
            <a:normAutofit/>
          </a:bodyPr>
          <a:lstStyle/>
          <a:p>
            <a:pPr algn="ctr"/>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Steps for Show Success Predictor Model</a:t>
            </a:r>
            <a:endParaRPr lang="en-US" sz="3200" dirty="0">
              <a:solidFill>
                <a:schemeClr val="bg1"/>
              </a:solidFill>
            </a:endParaRPr>
          </a:p>
        </p:txBody>
      </p:sp>
      <p:sp>
        <p:nvSpPr>
          <p:cNvPr id="14" name="Content Placeholder 13">
            <a:extLst>
              <a:ext uri="{FF2B5EF4-FFF2-40B4-BE49-F238E27FC236}">
                <a16:creationId xmlns:a16="http://schemas.microsoft.com/office/drawing/2014/main" id="{7A2FF252-B30A-534D-92EC-FEE6044A50D1}"/>
              </a:ext>
            </a:extLst>
          </p:cNvPr>
          <p:cNvSpPr>
            <a:spLocks noGrp="1"/>
          </p:cNvSpPr>
          <p:nvPr>
            <p:ph idx="1"/>
          </p:nvPr>
        </p:nvSpPr>
        <p:spPr>
          <a:xfrm>
            <a:off x="838200" y="1825625"/>
            <a:ext cx="10515600" cy="4895850"/>
          </a:xfrm>
          <a:solidFill>
            <a:schemeClr val="bg1"/>
          </a:solidFill>
        </p:spPr>
        <p:txBody>
          <a:bodyPr>
            <a:normAutofit fontScale="92500" lnSpcReduction="20000"/>
          </a:bodyPr>
          <a:lstStyle/>
          <a:p>
            <a:pPr marL="514350" indent="-514350">
              <a:buAutoNum type="arabicPeriod"/>
            </a:pPr>
            <a:r>
              <a:rPr lang="en-US" dirty="0"/>
              <a:t>Data Cleaning</a:t>
            </a:r>
          </a:p>
          <a:p>
            <a:pPr lvl="1"/>
            <a:r>
              <a:rPr lang="en-US" sz="1800" dirty="0"/>
              <a:t>Removing extraneous columns</a:t>
            </a:r>
          </a:p>
          <a:p>
            <a:pPr lvl="1"/>
            <a:r>
              <a:rPr lang="en-US" sz="1800" dirty="0"/>
              <a:t>Null values</a:t>
            </a:r>
          </a:p>
          <a:p>
            <a:pPr lvl="1"/>
            <a:r>
              <a:rPr lang="en-US" sz="1800" dirty="0"/>
              <a:t>Duplicates</a:t>
            </a:r>
          </a:p>
          <a:p>
            <a:pPr lvl="1"/>
            <a:r>
              <a:rPr lang="en-US" sz="1800" dirty="0"/>
              <a:t>Merging datasets by grouping shows</a:t>
            </a:r>
          </a:p>
          <a:p>
            <a:pPr marL="514350" indent="-514350">
              <a:buAutoNum type="arabicPeriod"/>
            </a:pPr>
            <a:r>
              <a:rPr lang="en-US" dirty="0"/>
              <a:t>Individual scatter plots for each feature</a:t>
            </a:r>
          </a:p>
          <a:p>
            <a:pPr marL="514350" indent="-514350">
              <a:buAutoNum type="arabicPeriod"/>
            </a:pPr>
            <a:r>
              <a:rPr lang="en-US" dirty="0"/>
              <a:t>Regularization: Coefficient plots with Linear Regression, Lasso, Ridge &amp; </a:t>
            </a:r>
            <a:r>
              <a:rPr lang="en-US" dirty="0" err="1"/>
              <a:t>ElasticNet</a:t>
            </a:r>
            <a:endParaRPr lang="en-US" dirty="0"/>
          </a:p>
          <a:p>
            <a:pPr marL="514350" indent="-514350">
              <a:buAutoNum type="arabicPeriod"/>
            </a:pPr>
            <a:r>
              <a:rPr lang="en-US" dirty="0"/>
              <a:t>Function to test the familiar Regressors</a:t>
            </a:r>
          </a:p>
          <a:p>
            <a:pPr marL="514350" indent="-514350">
              <a:buAutoNum type="arabicPeriod"/>
            </a:pPr>
            <a:r>
              <a:rPr lang="en-US" dirty="0"/>
              <a:t>Scaling the data – </a:t>
            </a:r>
            <a:r>
              <a:rPr lang="en-US" dirty="0" err="1"/>
              <a:t>StandScaler</a:t>
            </a:r>
            <a:r>
              <a:rPr lang="en-US" dirty="0"/>
              <a:t> &amp; MinMaxScaler</a:t>
            </a:r>
          </a:p>
          <a:p>
            <a:pPr marL="514350" indent="-514350">
              <a:buAutoNum type="arabicPeriod"/>
            </a:pPr>
            <a:r>
              <a:rPr lang="en-US" dirty="0"/>
              <a:t>Model Selection &amp; Prediction</a:t>
            </a:r>
          </a:p>
          <a:p>
            <a:pPr marL="514350" indent="-514350">
              <a:buAutoNum type="arabicPeriod"/>
            </a:pPr>
            <a:r>
              <a:rPr lang="en-US" dirty="0"/>
              <a:t>MSE &amp; R-squared score: </a:t>
            </a:r>
            <a:r>
              <a:rPr lang="en-US" dirty="0">
                <a:solidFill>
                  <a:srgbClr val="C00000"/>
                </a:solidFill>
              </a:rPr>
              <a:t>Lesson Learnt </a:t>
            </a:r>
          </a:p>
          <a:p>
            <a:pPr marL="514350" indent="-514350">
              <a:buAutoNum type="arabicPeriod"/>
            </a:pPr>
            <a:r>
              <a:rPr lang="en-US" dirty="0"/>
              <a:t>Exported the model -&gt; Flask implementation</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3369244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5F256-F5E5-C446-BDBD-E527D6F48104}"/>
              </a:ext>
            </a:extLst>
          </p:cNvPr>
          <p:cNvSpPr>
            <a:spLocks noGrp="1"/>
          </p:cNvSpPr>
          <p:nvPr>
            <p:ph type="sldNum" sz="quarter" idx="12"/>
          </p:nvPr>
        </p:nvSpPr>
        <p:spPr/>
        <p:txBody>
          <a:bodyPr/>
          <a:lstStyle/>
          <a:p>
            <a:fld id="{2BD03CB1-4DB3-405C-876B-B27AD0EBE084}" type="slidenum">
              <a:rPr lang="en-US" smtClean="0"/>
              <a:t>9</a:t>
            </a:fld>
            <a:endParaRPr lang="en-US"/>
          </a:p>
        </p:txBody>
      </p:sp>
      <p:sp>
        <p:nvSpPr>
          <p:cNvPr id="5" name="Title 1">
            <a:extLst>
              <a:ext uri="{FF2B5EF4-FFF2-40B4-BE49-F238E27FC236}">
                <a16:creationId xmlns:a16="http://schemas.microsoft.com/office/drawing/2014/main" id="{B2E263B2-3E4F-124E-AD44-6E4AF389583B}"/>
              </a:ext>
            </a:extLst>
          </p:cNvPr>
          <p:cNvSpPr>
            <a:spLocks noGrp="1"/>
          </p:cNvSpPr>
          <p:nvPr>
            <p:ph type="title"/>
          </p:nvPr>
        </p:nvSpPr>
        <p:spPr>
          <a:xfrm>
            <a:off x="838200" y="464877"/>
            <a:ext cx="10515600" cy="1325563"/>
          </a:xfrm>
          <a:solidFill>
            <a:srgbClr val="96322A"/>
          </a:solidFill>
        </p:spPr>
        <p:txBody>
          <a:bodyPr>
            <a:normAutofit/>
          </a:bodyPr>
          <a:lstStyle/>
          <a:p>
            <a:pPr algn="ctr"/>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Show Success Predictor Model</a:t>
            </a:r>
            <a:endParaRPr lang="en-US" sz="3200" dirty="0">
              <a:solidFill>
                <a:schemeClr val="bg1"/>
              </a:solidFill>
            </a:endParaRPr>
          </a:p>
        </p:txBody>
      </p:sp>
      <p:graphicFrame>
        <p:nvGraphicFramePr>
          <p:cNvPr id="12" name="Content Placeholder 11">
            <a:extLst>
              <a:ext uri="{FF2B5EF4-FFF2-40B4-BE49-F238E27FC236}">
                <a16:creationId xmlns:a16="http://schemas.microsoft.com/office/drawing/2014/main" id="{B85DD996-D3DE-AA4F-B4EA-A8D42116E0A3}"/>
              </a:ext>
            </a:extLst>
          </p:cNvPr>
          <p:cNvGraphicFramePr>
            <a:graphicFrameLocks noGrp="1"/>
          </p:cNvGraphicFramePr>
          <p:nvPr>
            <p:ph idx="1"/>
            <p:extLst>
              <p:ext uri="{D42A27DB-BD31-4B8C-83A1-F6EECF244321}">
                <p14:modId xmlns:p14="http://schemas.microsoft.com/office/powerpoint/2010/main" val="1725928147"/>
              </p:ext>
            </p:extLst>
          </p:nvPr>
        </p:nvGraphicFramePr>
        <p:xfrm>
          <a:off x="1047404" y="2078182"/>
          <a:ext cx="10306395" cy="4237684"/>
        </p:xfrm>
        <a:graphic>
          <a:graphicData uri="http://schemas.openxmlformats.org/drawingml/2006/table">
            <a:tbl>
              <a:tblPr firstRow="1" firstCol="1" bandRow="1">
                <a:tableStyleId>{5C22544A-7EE6-4342-B048-85BDC9FD1C3A}</a:tableStyleId>
              </a:tblPr>
              <a:tblGrid>
                <a:gridCol w="1733016">
                  <a:extLst>
                    <a:ext uri="{9D8B030D-6E8A-4147-A177-3AD203B41FA5}">
                      <a16:colId xmlns:a16="http://schemas.microsoft.com/office/drawing/2014/main" val="395250043"/>
                    </a:ext>
                  </a:extLst>
                </a:gridCol>
                <a:gridCol w="1969778">
                  <a:extLst>
                    <a:ext uri="{9D8B030D-6E8A-4147-A177-3AD203B41FA5}">
                      <a16:colId xmlns:a16="http://schemas.microsoft.com/office/drawing/2014/main" val="208377363"/>
                    </a:ext>
                  </a:extLst>
                </a:gridCol>
                <a:gridCol w="1569849">
                  <a:extLst>
                    <a:ext uri="{9D8B030D-6E8A-4147-A177-3AD203B41FA5}">
                      <a16:colId xmlns:a16="http://schemas.microsoft.com/office/drawing/2014/main" val="130538036"/>
                    </a:ext>
                  </a:extLst>
                </a:gridCol>
                <a:gridCol w="2313126">
                  <a:extLst>
                    <a:ext uri="{9D8B030D-6E8A-4147-A177-3AD203B41FA5}">
                      <a16:colId xmlns:a16="http://schemas.microsoft.com/office/drawing/2014/main" val="3757308087"/>
                    </a:ext>
                  </a:extLst>
                </a:gridCol>
                <a:gridCol w="2720626">
                  <a:extLst>
                    <a:ext uri="{9D8B030D-6E8A-4147-A177-3AD203B41FA5}">
                      <a16:colId xmlns:a16="http://schemas.microsoft.com/office/drawing/2014/main" val="2385715201"/>
                    </a:ext>
                  </a:extLst>
                </a:gridCol>
              </a:tblGrid>
              <a:tr h="511774">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Label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Models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Training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Testing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Inference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extLst>
                  <a:ext uri="{0D108BD9-81ED-4DB2-BD59-A6C34878D82A}">
                    <a16:rowId xmlns:a16="http://schemas.microsoft.com/office/drawing/2014/main" val="3494067339"/>
                  </a:ext>
                </a:extLst>
              </a:tr>
              <a:tr h="426479">
                <a:tc rowSpan="6">
                  <a:txBody>
                    <a:bodyPr/>
                    <a:lstStyle/>
                    <a:p>
                      <a:pPr marL="0" marR="0" algn="ctr">
                        <a:spcBef>
                          <a:spcPts val="0"/>
                        </a:spcBef>
                        <a:spcAft>
                          <a:spcPts val="0"/>
                        </a:spcAft>
                      </a:pPr>
                      <a:endParaRPr lang="en-US" sz="1400" dirty="0">
                        <a:effectLst/>
                      </a:endParaRPr>
                    </a:p>
                    <a:p>
                      <a:pPr marL="0" marR="0" algn="ctr">
                        <a:spcBef>
                          <a:spcPts val="0"/>
                        </a:spcBef>
                        <a:spcAft>
                          <a:spcPts val="0"/>
                        </a:spcAft>
                      </a:pPr>
                      <a:endParaRPr lang="en-US" sz="1400" dirty="0">
                        <a:effectLst/>
                      </a:endParaRPr>
                    </a:p>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Show Success/</a:t>
                      </a:r>
                    </a:p>
                    <a:p>
                      <a:pPr marL="0" marR="0" algn="ctr">
                        <a:spcBef>
                          <a:spcPts val="0"/>
                        </a:spcBef>
                        <a:spcAft>
                          <a:spcPts val="0"/>
                        </a:spcAft>
                      </a:pPr>
                      <a:r>
                        <a:rPr lang="en-US" sz="1400" dirty="0">
                          <a:effectLst/>
                        </a:rPr>
                        <a:t>Number of Followers</a:t>
                      </a:r>
                      <a:br>
                        <a:rPr lang="en-US" sz="1400" dirty="0">
                          <a:effectLst/>
                        </a:rPr>
                      </a:br>
                      <a:endParaRPr lang="en-US" sz="1400" dirty="0">
                        <a:effectLst/>
                      </a:endParaRPr>
                    </a:p>
                    <a:p>
                      <a:pPr marL="0" marR="0" algn="ctr">
                        <a:spcBef>
                          <a:spcPts val="0"/>
                        </a:spcBef>
                        <a:spcAft>
                          <a:spcPts val="0"/>
                        </a:spcAft>
                      </a:pPr>
                      <a:r>
                        <a:rPr lang="en-US" sz="1400" dirty="0">
                          <a:effectLst/>
                        </a:rPr>
                        <a:t>Features: </a:t>
                      </a:r>
                    </a:p>
                    <a:p>
                      <a:pPr marL="0" marR="0" algn="ctr">
                        <a:spcBef>
                          <a:spcPts val="0"/>
                        </a:spcBef>
                        <a:spcAft>
                          <a:spcPts val="0"/>
                        </a:spcAft>
                      </a:pPr>
                      <a:r>
                        <a:rPr lang="en-US" sz="1400" dirty="0">
                          <a:effectLst/>
                        </a:rPr>
                        <a:t>Moods of the show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6322A"/>
                    </a:solidFill>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Linear Regression</a:t>
                      </a:r>
                    </a:p>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0.77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0.77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Fair scores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7175124"/>
                  </a:ext>
                </a:extLst>
              </a:tr>
              <a:tr h="426479">
                <a:tc vMerge="1">
                  <a:txBody>
                    <a:bodyPr/>
                    <a:lstStyle/>
                    <a:p>
                      <a:endParaRPr lang="en-US"/>
                    </a:p>
                  </a:txBody>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err="1">
                          <a:effectLst/>
                        </a:rPr>
                        <a:t>KNeighborsRegressor</a:t>
                      </a:r>
                      <a:endParaRPr lang="en-US" sz="1400" dirty="0">
                        <a:effectLst/>
                      </a:endParaRPr>
                    </a:p>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0.81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0.80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Good scores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0728503"/>
                  </a:ext>
                </a:extLst>
              </a:tr>
              <a:tr h="530570">
                <a:tc vMerge="1">
                  <a:txBody>
                    <a:bodyPr/>
                    <a:lstStyle/>
                    <a:p>
                      <a:endParaRPr lang="en-US"/>
                    </a:p>
                  </a:txBody>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err="1">
                          <a:effectLst/>
                        </a:rPr>
                        <a:t>RandomForestRegressor</a:t>
                      </a:r>
                      <a:endParaRPr lang="en-US" sz="1400" dirty="0">
                        <a:effectLst/>
                      </a:endParaRPr>
                    </a:p>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0.95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0.85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BEST testing score; Less gap between training &amp; testing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035523"/>
                  </a:ext>
                </a:extLst>
              </a:tr>
              <a:tr h="525510">
                <a:tc vMerge="1">
                  <a:txBody>
                    <a:bodyPr/>
                    <a:lstStyle/>
                    <a:p>
                      <a:endParaRPr lang="en-US"/>
                    </a:p>
                  </a:txBody>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err="1">
                          <a:effectLst/>
                        </a:rPr>
                        <a:t>ExtraTreesRegressor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0.99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0.84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Good testing &amp; training scores; Gap between training &amp; testing scores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2779064"/>
                  </a:ext>
                </a:extLst>
              </a:tr>
              <a:tr h="426479">
                <a:tc vMerge="1">
                  <a:txBody>
                    <a:bodyPr/>
                    <a:lstStyle/>
                    <a:p>
                      <a:endParaRPr lang="en-US"/>
                    </a:p>
                  </a:txBody>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err="1">
                          <a:effectLst/>
                        </a:rPr>
                        <a:t>AdaBoostRegressor</a:t>
                      </a:r>
                      <a:endParaRPr lang="en-US" sz="1400" dirty="0">
                        <a:effectLst/>
                      </a:endParaRPr>
                    </a:p>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0.92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0.75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Gap between training &amp; testing scores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0386884"/>
                  </a:ext>
                </a:extLst>
              </a:tr>
              <a:tr h="426479">
                <a:tc vMerge="1">
                  <a:txBody>
                    <a:bodyPr/>
                    <a:lstStyle/>
                    <a:p>
                      <a:endParaRPr lang="en-US"/>
                    </a:p>
                  </a:txBody>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SVR</a:t>
                      </a:r>
                    </a:p>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1400" dirty="0">
                          <a:effectLst/>
                        </a:rPr>
                        <a:t>-0.01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a:t>
                      </a:r>
                    </a:p>
                    <a:p>
                      <a:pPr marL="0" marR="0" algn="ctr">
                        <a:spcBef>
                          <a:spcPts val="0"/>
                        </a:spcBef>
                        <a:spcAft>
                          <a:spcPts val="0"/>
                        </a:spcAft>
                      </a:pPr>
                      <a:r>
                        <a:rPr lang="en-US" sz="1400" dirty="0">
                          <a:effectLst/>
                        </a:rPr>
                        <a:t>0.01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Not accurate scores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3720247"/>
                  </a:ext>
                </a:extLst>
              </a:tr>
            </a:tbl>
          </a:graphicData>
        </a:graphic>
      </p:graphicFrame>
    </p:spTree>
    <p:extLst>
      <p:ext uri="{BB962C8B-B14F-4D97-AF65-F5344CB8AC3E}">
        <p14:creationId xmlns:p14="http://schemas.microsoft.com/office/powerpoint/2010/main" val="2823252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7581</TotalTime>
  <Words>1138</Words>
  <Application>Microsoft Macintosh PowerPoint</Application>
  <PresentationFormat>Widescreen</PresentationFormat>
  <Paragraphs>319</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Arial</vt:lpstr>
      <vt:lpstr>Calibri</vt:lpstr>
      <vt:lpstr>Calibri Light</vt:lpstr>
      <vt:lpstr>Microsoft Sans Serif</vt:lpstr>
      <vt:lpstr>Times New Roman</vt:lpstr>
      <vt:lpstr>Office Theme</vt:lpstr>
      <vt:lpstr>PowerPoint Presentation</vt:lpstr>
      <vt:lpstr>The Couch Vibes</vt:lpstr>
      <vt:lpstr>Technologies</vt:lpstr>
      <vt:lpstr>PowerPoint Presentation</vt:lpstr>
      <vt:lpstr>Machine Learning Models</vt:lpstr>
      <vt:lpstr>Steps for Show Success Predictor Model</vt:lpstr>
      <vt:lpstr>Show Success Predictor Model</vt:lpstr>
      <vt:lpstr>Steps for Show Success Predictor Model</vt:lpstr>
      <vt:lpstr>Show Success Predictor Model</vt:lpstr>
      <vt:lpstr>Model Comparison for Show Success Predictor</vt:lpstr>
      <vt:lpstr>Steps for Show Success Predictor Model</vt:lpstr>
      <vt:lpstr>Show Success Predictor Model – Flask Implementation </vt:lpstr>
      <vt:lpstr>Machine Learning Models</vt:lpstr>
      <vt:lpstr>Steps for Network Predictor Model</vt:lpstr>
      <vt:lpstr>Network Predictor Model</vt:lpstr>
      <vt:lpstr>Creating DB in SQL, ETL &amp; Flask </vt:lpstr>
      <vt:lpstr>Data Cleaning, creating DB in SQL, ETL &amp; Flask </vt:lpstr>
      <vt:lpstr>Web Design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Dionne</dc:creator>
  <cp:lastModifiedBy>Meet Kaur Sahni</cp:lastModifiedBy>
  <cp:revision>117</cp:revision>
  <dcterms:created xsi:type="dcterms:W3CDTF">2020-06-16T23:54:19Z</dcterms:created>
  <dcterms:modified xsi:type="dcterms:W3CDTF">2021-11-13T21:24:09Z</dcterms:modified>
</cp:coreProperties>
</file>